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418" r:id="rId2"/>
    <p:sldId id="482" r:id="rId3"/>
    <p:sldId id="483" r:id="rId4"/>
    <p:sldId id="611" r:id="rId5"/>
    <p:sldId id="484" r:id="rId6"/>
    <p:sldId id="485" r:id="rId7"/>
    <p:sldId id="486" r:id="rId8"/>
    <p:sldId id="608" r:id="rId9"/>
    <p:sldId id="609" r:id="rId10"/>
    <p:sldId id="536" r:id="rId11"/>
    <p:sldId id="487" r:id="rId12"/>
    <p:sldId id="488" r:id="rId13"/>
    <p:sldId id="489" r:id="rId14"/>
    <p:sldId id="537" r:id="rId15"/>
    <p:sldId id="490" r:id="rId16"/>
    <p:sldId id="553" r:id="rId17"/>
    <p:sldId id="491" r:id="rId18"/>
    <p:sldId id="610" r:id="rId19"/>
    <p:sldId id="538" r:id="rId20"/>
    <p:sldId id="539" r:id="rId21"/>
    <p:sldId id="309" r:id="rId22"/>
    <p:sldId id="408" r:id="rId23"/>
  </p:sldIdLst>
  <p:sldSz cx="9144000" cy="6858000" type="screen4x3"/>
  <p:notesSz cx="6858000" cy="9144000"/>
  <p:custDataLst>
    <p:tags r:id="rId25"/>
  </p:custDataLst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  <a:srgbClr val="E6E6FF"/>
    <a:srgbClr val="99FF66"/>
    <a:srgbClr val="008000"/>
    <a:srgbClr val="66FFFF"/>
    <a:srgbClr val="FFFF99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73" autoAdjust="0"/>
    <p:restoredTop sz="99386" autoAdjust="0"/>
  </p:normalViewPr>
  <p:slideViewPr>
    <p:cSldViewPr snapToGrid="0">
      <p:cViewPr varScale="1">
        <p:scale>
          <a:sx n="87" d="100"/>
          <a:sy n="8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6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29E9D73-1298-45E2-B516-AC25D8BCE8E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55227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A43B7E2-94A2-4937-9F10-2DF7964B7C1A}" type="slidenum">
              <a:rPr lang="ru-RU" altLang="ru-RU" smtClean="0"/>
              <a:pPr/>
              <a:t>21</a:t>
            </a:fld>
            <a:endParaRPr lang="ru-RU" altLang="ru-RU" smtClean="0"/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tabLst>
                <a:tab pos="8872538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2014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7FDD6-E69F-40EA-B145-A753509DA73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0100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tabLst>
                <a:tab pos="8874000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2013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     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0251" y="1760561"/>
            <a:ext cx="8652679" cy="1487606"/>
          </a:xfrm>
        </p:spPr>
        <p:txBody>
          <a:bodyPr/>
          <a:lstStyle>
            <a:lvl1pPr>
              <a:defRPr sz="7200" b="1">
                <a:solidFill>
                  <a:srgbClr val="333399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8520" y="4626591"/>
            <a:ext cx="7608626" cy="1380698"/>
          </a:xfrm>
        </p:spPr>
        <p:txBody>
          <a:bodyPr/>
          <a:lstStyle>
            <a:lvl1pPr marL="0" indent="0" algn="ctr">
              <a:buNone/>
              <a:defRPr sz="4000" b="1">
                <a:latin typeface="+mj-lt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6467-057E-471B-849E-B0C8991EEE7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7281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Алгоритмизация и программирование, язык 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Python,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10 класс</a:t>
            </a:r>
            <a:endParaRPr lang="ru-RU" sz="1400" i="1" dirty="0">
              <a:solidFill>
                <a:srgbClr val="7F7F7F"/>
              </a:solidFill>
              <a:cs typeface="Arial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0" y="6572250"/>
            <a:ext cx="9144000" cy="2857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tabLst>
                <a:tab pos="8875713" algn="r"/>
              </a:tabLst>
              <a:defRPr/>
            </a:pP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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 </a:t>
            </a:r>
            <a:r>
              <a:rPr lang="ru-RU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К.Ю. Поляков, Е.А. Ерёмин, 2014 	</a:t>
            </a:r>
            <a:r>
              <a:rPr lang="en-US" sz="1400" i="1" dirty="0">
                <a:solidFill>
                  <a:srgbClr val="7F7F7F"/>
                </a:solidFill>
                <a:cs typeface="Arial" charset="0"/>
                <a:sym typeface="Symbol" pitchFamily="18" charset="2"/>
              </a:rPr>
              <a:t>http://kpolyakov.spb.ru</a:t>
            </a:r>
            <a:endParaRPr lang="ru-RU" sz="1400" i="1" dirty="0">
              <a:solidFill>
                <a:srgbClr val="7F7F7F"/>
              </a:solidFill>
              <a:cs typeface="Arial" charset="0"/>
              <a:sym typeface="Symbol" pitchFamily="18" charset="2"/>
            </a:endParaRPr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10718" y="301272"/>
            <a:ext cx="8376082" cy="471086"/>
          </a:xfrm>
        </p:spPr>
        <p:txBody>
          <a:bodyPr/>
          <a:lstStyle>
            <a:lvl1pPr algn="l">
              <a:defRPr sz="3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04050" y="-20638"/>
            <a:ext cx="21336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E4E5A-427A-4F9B-BCE2-8818E628A33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06000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65938" y="155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/>
            </a:lvl1pPr>
          </a:lstStyle>
          <a:p>
            <a:pPr>
              <a:defRPr/>
            </a:pPr>
            <a:fld id="{91E52EE9-E187-4201-A5B8-04341A70131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2" r:id="rId1"/>
    <p:sldLayoutId id="2147484143" r:id="rId2"/>
    <p:sldLayoutId id="214748414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kpolyakov@mail.r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eremin@pspu.ac.ru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cdonalds.com/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0038" y="1760538"/>
            <a:ext cx="8653462" cy="1487487"/>
          </a:xfrm>
        </p:spPr>
        <p:txBody>
          <a:bodyPr/>
          <a:lstStyle/>
          <a:p>
            <a:pPr eaLnBrk="1" hangingPunct="1">
              <a:defRPr/>
            </a:pPr>
            <a:r>
              <a:rPr lang="ru-RU" sz="60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Программирование на языке </a:t>
            </a:r>
            <a:r>
              <a:rPr lang="en-US" sz="60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Python</a:t>
            </a:r>
            <a:endParaRPr lang="ru-RU" sz="6000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35088" y="4359275"/>
            <a:ext cx="6473825" cy="1381125"/>
          </a:xfrm>
        </p:spPr>
        <p:txBody>
          <a:bodyPr/>
          <a:lstStyle/>
          <a:p>
            <a:pPr marL="1257300" indent="-1257300" eaLnBrk="1" hangingPunct="1">
              <a:lnSpc>
                <a:spcPct val="90000"/>
              </a:lnSpc>
              <a:defRPr/>
            </a:pPr>
            <a:r>
              <a:rPr lang="ru-RU" dirty="0" smtClean="0"/>
              <a:t>Работа </a:t>
            </a:r>
            <a:r>
              <a:rPr lang="ru-RU" dirty="0" smtClean="0"/>
              <a:t>с файлами</a:t>
            </a:r>
            <a:r>
              <a:rPr lang="ru-RU" dirty="0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4541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8108E0D-86FA-43B8-8065-1255F173F8F3}" type="slidenum">
              <a:rPr lang="ru-RU" altLang="ru-RU" smtClean="0"/>
              <a:pPr/>
              <a:t>1</a:t>
            </a:fld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Задачи</a:t>
            </a:r>
          </a:p>
        </p:txBody>
      </p:sp>
      <p:sp>
        <p:nvSpPr>
          <p:cNvPr id="153603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58546E6-47A4-4023-908A-9692D577DC36}" type="slidenum">
              <a:rPr lang="ru-RU" altLang="ru-RU" smtClean="0"/>
              <a:pPr/>
              <a:t>10</a:t>
            </a:fld>
            <a:endParaRPr lang="ru-RU" altLang="ru-RU" smtClean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69888" y="809625"/>
            <a:ext cx="8666162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 eaLnBrk="1" hangingPunct="1">
              <a:defRPr/>
            </a:pPr>
            <a:r>
              <a:rPr lang="ru-RU" sz="2200" b="1" dirty="0">
                <a:solidFill>
                  <a:srgbClr val="3333FF"/>
                </a:solidFill>
                <a:latin typeface="Arial" panose="020B0604020202020204" pitchFamily="34" charset="0"/>
              </a:rPr>
              <a:t>«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</a:rPr>
              <a:t>A</a:t>
            </a:r>
            <a:r>
              <a:rPr lang="ru-RU" sz="2200" b="1" dirty="0">
                <a:solidFill>
                  <a:srgbClr val="3333FF"/>
                </a:solidFill>
                <a:latin typeface="Arial" panose="020B0604020202020204" pitchFamily="34" charset="0"/>
              </a:rPr>
              <a:t>»: </a:t>
            </a:r>
            <a:r>
              <a:rPr lang="ru-RU" sz="2200" dirty="0">
                <a:latin typeface="Arial" panose="020B0604020202020204" pitchFamily="34" charset="0"/>
              </a:rPr>
              <a:t>Напишите программу, которая находит среднее арифметическое всех чисел, записанных в файле в столбик, и выводит результат в другой файл.</a:t>
            </a:r>
            <a:endParaRPr lang="en-US" sz="2200" dirty="0">
              <a:latin typeface="Arial" panose="020B0604020202020204" pitchFamily="34" charset="0"/>
            </a:endParaRPr>
          </a:p>
          <a:p>
            <a:pPr marL="630238" indent="-630238" eaLnBrk="1" hangingPunct="1">
              <a:defRPr/>
            </a:pPr>
            <a:endParaRPr lang="en-US" sz="2200" dirty="0">
              <a:latin typeface="Arial" panose="020B0604020202020204" pitchFamily="34" charset="0"/>
            </a:endParaRPr>
          </a:p>
          <a:p>
            <a:pPr marL="625475" indent="-622300" eaLnBrk="1" hangingPunct="1">
              <a:defRPr/>
            </a:pPr>
            <a:r>
              <a:rPr lang="ru-RU" sz="2200" b="1" dirty="0">
                <a:solidFill>
                  <a:srgbClr val="3333FF"/>
                </a:solidFill>
                <a:latin typeface="Arial" panose="020B0604020202020204" pitchFamily="34" charset="0"/>
              </a:rPr>
              <a:t>«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</a:rPr>
              <a:t>B</a:t>
            </a:r>
            <a:r>
              <a:rPr lang="ru-RU" sz="2200" b="1" dirty="0">
                <a:solidFill>
                  <a:srgbClr val="3333FF"/>
                </a:solidFill>
                <a:latin typeface="Arial" panose="020B0604020202020204" pitchFamily="34" charset="0"/>
              </a:rPr>
              <a:t>»: </a:t>
            </a:r>
            <a:r>
              <a:rPr lang="ru-RU" sz="2200" dirty="0">
                <a:latin typeface="Arial" panose="020B0604020202020204" pitchFamily="34" charset="0"/>
              </a:rPr>
              <a:t>Напишите программу, которая находит минимальное и максимальное среди чётных положительных чисел, записанных в файле, и выводит результат в другой файл. Учтите, что таких чисел может вообще не быть.</a:t>
            </a:r>
            <a:endParaRPr lang="en-US" sz="2200" dirty="0">
              <a:latin typeface="Arial" panose="020B0604020202020204" pitchFamily="34" charset="0"/>
            </a:endParaRPr>
          </a:p>
          <a:p>
            <a:pPr marL="625475" indent="-622300" eaLnBrk="1" hangingPunct="1">
              <a:defRPr/>
            </a:pPr>
            <a:endParaRPr lang="en-US" sz="2200" b="1" dirty="0">
              <a:solidFill>
                <a:srgbClr val="3333FF"/>
              </a:solidFill>
              <a:latin typeface="Arial" panose="020B0604020202020204" pitchFamily="34" charset="0"/>
            </a:endParaRPr>
          </a:p>
          <a:p>
            <a:pPr marL="625475" indent="-622300" eaLnBrk="1" hangingPunct="1">
              <a:defRPr/>
            </a:pPr>
            <a:r>
              <a:rPr lang="ru-RU" sz="2200" b="1" dirty="0">
                <a:solidFill>
                  <a:srgbClr val="3333FF"/>
                </a:solidFill>
                <a:latin typeface="Arial" panose="020B0604020202020204" pitchFamily="34" charset="0"/>
              </a:rPr>
              <a:t>«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</a:rPr>
              <a:t>C</a:t>
            </a:r>
            <a:r>
              <a:rPr lang="ru-RU" sz="2200" b="1" dirty="0">
                <a:solidFill>
                  <a:srgbClr val="3333FF"/>
                </a:solidFill>
                <a:latin typeface="Arial" panose="020B0604020202020204" pitchFamily="34" charset="0"/>
              </a:rPr>
              <a:t>»: </a:t>
            </a:r>
            <a:r>
              <a:rPr lang="ru-RU" sz="2200" dirty="0">
                <a:latin typeface="Arial" panose="020B0604020202020204" pitchFamily="34" charset="0"/>
              </a:rPr>
              <a:t>В файле в столбик записаны целые числа, сколько их – неизвестно. Напишите программу, которая определяет длину самой длинной цепочки идущих подряд одинаковых чисел и выводит результат в другой файл.</a:t>
            </a:r>
            <a:endParaRPr lang="en-US" sz="2200" dirty="0">
              <a:latin typeface="Arial" panose="020B0604020202020204" pitchFamily="34" charset="0"/>
            </a:endParaRPr>
          </a:p>
          <a:p>
            <a:pPr marL="360363" indent="-357188" eaLnBrk="1" hangingPunct="1">
              <a:defRPr/>
            </a:pPr>
            <a:endParaRPr lang="ru-RU" sz="22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Обработка массивов</a:t>
            </a:r>
          </a:p>
        </p:txBody>
      </p:sp>
      <p:sp>
        <p:nvSpPr>
          <p:cNvPr id="154627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2B9A1B1-429F-4639-A349-22F5A1155791}" type="slidenum">
              <a:rPr lang="ru-RU" altLang="ru-RU" smtClean="0"/>
              <a:pPr/>
              <a:t>11</a:t>
            </a:fld>
            <a:endParaRPr lang="ru-RU" alt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382588" y="801688"/>
            <a:ext cx="8462962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1950" indent="-361950" eaLnBrk="1" hangingPunct="1">
              <a:defRPr/>
            </a:pPr>
            <a:r>
              <a:rPr lang="ru-RU" sz="2400" i="1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Задача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. В файле записаны в столбик целые числа. Вывести в другой текстовый файл те же числа, отсортированные в порядке возрастания.</a:t>
            </a:r>
            <a:endParaRPr lang="ru-RU" sz="1400" dirty="0">
              <a:latin typeface="Arial" panose="020B0604020202020204" pitchFamily="34" charset="0"/>
            </a:endParaRPr>
          </a:p>
        </p:txBody>
      </p:sp>
      <p:grpSp>
        <p:nvGrpSpPr>
          <p:cNvPr id="2" name="Group 71"/>
          <p:cNvGrpSpPr>
            <a:grpSpLocks/>
          </p:cNvGrpSpPr>
          <p:nvPr/>
        </p:nvGrpSpPr>
        <p:grpSpPr bwMode="auto">
          <a:xfrm>
            <a:off x="430213" y="2035175"/>
            <a:ext cx="6521450" cy="663575"/>
            <a:chOff x="2325" y="3072"/>
            <a:chExt cx="4108" cy="418"/>
          </a:xfrm>
        </p:grpSpPr>
        <p:sp>
          <p:nvSpPr>
            <p:cNvPr id="6" name="Text Box 69"/>
            <p:cNvSpPr txBox="1">
              <a:spLocks noChangeArrowheads="1"/>
            </p:cNvSpPr>
            <p:nvPr/>
          </p:nvSpPr>
          <p:spPr bwMode="auto">
            <a:xfrm>
              <a:off x="2633" y="3122"/>
              <a:ext cx="3800" cy="291"/>
            </a:xfrm>
            <a:prstGeom prst="rect">
              <a:avLst/>
            </a:prstGeom>
            <a:solidFill>
              <a:srgbClr val="D1D1FF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2400" dirty="0">
                  <a:solidFill>
                    <a:srgbClr val="000000"/>
                  </a:solidFill>
                  <a:latin typeface="Arial" panose="020B0604020202020204" pitchFamily="34" charset="0"/>
                  <a:cs typeface="Courier New" pitchFamily="49" charset="0"/>
                </a:rPr>
                <a:t>  В чем отличие от предыдущей задачи?</a:t>
              </a:r>
              <a:endParaRPr lang="ru-RU" sz="1600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4634" name="Oval 70"/>
            <p:cNvSpPr>
              <a:spLocks noChangeArrowheads="1"/>
            </p:cNvSpPr>
            <p:nvPr/>
          </p:nvSpPr>
          <p:spPr bwMode="auto">
            <a:xfrm>
              <a:off x="2325" y="3072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en-US" altLang="ru-RU" sz="4400">
                  <a:solidFill>
                    <a:schemeClr val="bg1"/>
                  </a:solidFill>
                  <a:latin typeface="Arial Black" pitchFamily="34" charset="0"/>
                </a:rPr>
                <a:t>?</a:t>
              </a:r>
              <a:endParaRPr lang="ru-RU" altLang="ru-RU" sz="44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grpSp>
        <p:nvGrpSpPr>
          <p:cNvPr id="3" name="Group 71"/>
          <p:cNvGrpSpPr>
            <a:grpSpLocks/>
          </p:cNvGrpSpPr>
          <p:nvPr/>
        </p:nvGrpSpPr>
        <p:grpSpPr bwMode="auto">
          <a:xfrm>
            <a:off x="430213" y="2832100"/>
            <a:ext cx="8196262" cy="909638"/>
            <a:chOff x="2325" y="3072"/>
            <a:chExt cx="5163" cy="573"/>
          </a:xfrm>
        </p:grpSpPr>
        <p:sp>
          <p:nvSpPr>
            <p:cNvPr id="12" name="Text Box 69"/>
            <p:cNvSpPr txBox="1">
              <a:spLocks noChangeArrowheads="1"/>
            </p:cNvSpPr>
            <p:nvPr/>
          </p:nvSpPr>
          <p:spPr bwMode="auto">
            <a:xfrm>
              <a:off x="2633" y="3122"/>
              <a:ext cx="4855" cy="523"/>
            </a:xfrm>
            <a:prstGeom prst="rect">
              <a:avLst/>
            </a:prstGeom>
            <a:solidFill>
              <a:srgbClr val="D1D1FF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marL="180975" indent="-180975" eaLnBrk="1" hangingPunct="1">
                <a:defRPr/>
              </a:pPr>
              <a:r>
                <a:rPr lang="ru-RU" sz="2400" dirty="0">
                  <a:solidFill>
                    <a:srgbClr val="000000"/>
                  </a:solidFill>
                  <a:latin typeface="Arial" panose="020B0604020202020204" pitchFamily="34" charset="0"/>
                  <a:cs typeface="Courier New" pitchFamily="49" charset="0"/>
                </a:rPr>
                <a:t>  Для сортировки нужно удерживать все элементы в памяти одновременно.</a:t>
              </a:r>
            </a:p>
          </p:txBody>
        </p:sp>
        <p:sp>
          <p:nvSpPr>
            <p:cNvPr id="154632" name="Oval 70"/>
            <p:cNvSpPr>
              <a:spLocks noChangeArrowheads="1"/>
            </p:cNvSpPr>
            <p:nvPr/>
          </p:nvSpPr>
          <p:spPr bwMode="auto">
            <a:xfrm>
              <a:off x="2325" y="3072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ru-RU" altLang="ru-RU" sz="4400">
                  <a:solidFill>
                    <a:schemeClr val="bg1"/>
                  </a:solidFill>
                  <a:latin typeface="Arial Black" pitchFamily="34" charset="0"/>
                </a:rPr>
                <a:t>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Обработка массивов</a:t>
            </a:r>
          </a:p>
        </p:txBody>
      </p:sp>
      <p:sp>
        <p:nvSpPr>
          <p:cNvPr id="155651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84A9FB3-DC08-47A3-BF71-B849B1C2CD82}" type="slidenum">
              <a:rPr lang="ru-RU" altLang="ru-RU" smtClean="0"/>
              <a:pPr/>
              <a:t>12</a:t>
            </a:fld>
            <a:endParaRPr lang="ru-RU" alt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384175" y="819150"/>
            <a:ext cx="2441575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kern="0" dirty="0">
                <a:solidFill>
                  <a:srgbClr val="333399"/>
                </a:solidFill>
                <a:latin typeface="Arial"/>
                <a:ea typeface="+mj-ea"/>
                <a:cs typeface="+mj-cs"/>
              </a:rPr>
              <a:t>Ввод массива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:</a:t>
            </a:r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25475" y="1303338"/>
            <a:ext cx="7948613" cy="2020887"/>
          </a:xfrm>
          <a:prstGeom prst="rect">
            <a:avLst/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ru-RU" sz="2400" b="1" dirty="0">
                <a:latin typeface="Courier New"/>
                <a:ea typeface="Times New Roman"/>
              </a:rPr>
              <a:t>A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>
                <a:latin typeface="Courier New"/>
                <a:ea typeface="Times New Roman"/>
              </a:rPr>
              <a:t>=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>
                <a:latin typeface="Courier New"/>
                <a:ea typeface="Times New Roman"/>
              </a:rPr>
              <a:t>[]</a:t>
            </a: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ru-RU" sz="2400" b="1" dirty="0" err="1">
                <a:solidFill>
                  <a:srgbClr val="0000FF"/>
                </a:solidFill>
                <a:latin typeface="Courier New"/>
                <a:ea typeface="Times New Roman"/>
              </a:rPr>
              <a:t>while</a:t>
            </a:r>
            <a:r>
              <a:rPr lang="ru-RU" sz="2400" b="1" dirty="0">
                <a:latin typeface="Courier New"/>
                <a:ea typeface="Times New Roman"/>
              </a:rPr>
              <a:t> </a:t>
            </a:r>
            <a:r>
              <a:rPr lang="ru-RU" sz="2400" b="1" dirty="0" err="1">
                <a:solidFill>
                  <a:srgbClr val="00B0F0"/>
                </a:solidFill>
                <a:latin typeface="Courier New"/>
                <a:ea typeface="Times New Roman"/>
              </a:rPr>
              <a:t>True</a:t>
            </a:r>
            <a:r>
              <a:rPr lang="ru-RU" sz="2400" b="1" dirty="0">
                <a:latin typeface="Courier New"/>
                <a:ea typeface="Times New Roman"/>
              </a:rPr>
              <a:t>:</a:t>
            </a: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ru-RU" sz="2400" b="1" dirty="0">
                <a:latin typeface="Courier New"/>
                <a:ea typeface="Times New Roman"/>
              </a:rPr>
              <a:t>  </a:t>
            </a:r>
            <a:r>
              <a:rPr lang="ru-RU" sz="2400" b="1" dirty="0" err="1">
                <a:latin typeface="Courier New"/>
                <a:ea typeface="Times New Roman"/>
              </a:rPr>
              <a:t>s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>
                <a:latin typeface="Courier New"/>
                <a:ea typeface="Times New Roman"/>
              </a:rPr>
              <a:t>=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 err="1">
                <a:latin typeface="Courier New"/>
                <a:ea typeface="Times New Roman"/>
              </a:rPr>
              <a:t>Fin.</a:t>
            </a:r>
            <a:r>
              <a:rPr lang="ru-RU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readline</a:t>
            </a:r>
            <a:r>
              <a:rPr lang="ru-RU" sz="2400" b="1" dirty="0">
                <a:latin typeface="Courier New"/>
                <a:ea typeface="Times New Roman"/>
              </a:rPr>
              <a:t>()</a:t>
            </a: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ru-RU" sz="2400" b="1" dirty="0">
                <a:latin typeface="Courier New"/>
                <a:ea typeface="Times New Roman"/>
              </a:rPr>
              <a:t>  </a:t>
            </a:r>
            <a:r>
              <a:rPr lang="ru-RU" sz="2400" b="1" dirty="0" err="1">
                <a:solidFill>
                  <a:srgbClr val="0000FF"/>
                </a:solidFill>
                <a:latin typeface="Courier New"/>
                <a:ea typeface="Times New Roman"/>
              </a:rPr>
              <a:t>if</a:t>
            </a:r>
            <a:r>
              <a:rPr lang="ru-RU" sz="2400" b="1" dirty="0">
                <a:solidFill>
                  <a:srgbClr val="0000FF"/>
                </a:solidFill>
                <a:latin typeface="Courier New"/>
                <a:ea typeface="Times New Roman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Courier New"/>
                <a:ea typeface="Times New Roman"/>
              </a:rPr>
              <a:t>not</a:t>
            </a:r>
            <a:r>
              <a:rPr lang="ru-RU" sz="2400" b="1" dirty="0">
                <a:solidFill>
                  <a:srgbClr val="0000FF"/>
                </a:solidFill>
                <a:latin typeface="Courier New"/>
                <a:ea typeface="Times New Roman"/>
              </a:rPr>
              <a:t> </a:t>
            </a:r>
            <a:r>
              <a:rPr lang="ru-RU" sz="2400" b="1" dirty="0">
                <a:latin typeface="Courier New"/>
                <a:ea typeface="Times New Roman"/>
              </a:rPr>
              <a:t>s: </a:t>
            </a:r>
            <a:r>
              <a:rPr lang="ru-RU" sz="2400" b="1" dirty="0" err="1">
                <a:solidFill>
                  <a:srgbClr val="0000FF"/>
                </a:solidFill>
                <a:latin typeface="Courier New"/>
                <a:ea typeface="Times New Roman"/>
              </a:rPr>
              <a:t>break</a:t>
            </a:r>
            <a:endParaRPr lang="ru-RU" sz="2400" b="1" dirty="0">
              <a:solidFill>
                <a:srgbClr val="0000FF"/>
              </a:solidFill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ru-RU" sz="2400" b="1" dirty="0">
                <a:latin typeface="Courier New"/>
                <a:ea typeface="Times New Roman"/>
              </a:rPr>
              <a:t>  </a:t>
            </a:r>
            <a:r>
              <a:rPr lang="ru-RU" sz="2400" b="1" dirty="0" err="1">
                <a:latin typeface="Courier New"/>
                <a:ea typeface="Times New Roman"/>
              </a:rPr>
              <a:t>A.</a:t>
            </a:r>
            <a:r>
              <a:rPr lang="ru-RU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append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>
                <a:latin typeface="Courier New"/>
                <a:ea typeface="Times New Roman"/>
              </a:rPr>
              <a:t>( </a:t>
            </a:r>
            <a:r>
              <a:rPr lang="ru-RU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int</a:t>
            </a:r>
            <a:r>
              <a:rPr lang="ru-RU" sz="2400" b="1" dirty="0">
                <a:latin typeface="Courier New"/>
                <a:ea typeface="Times New Roman"/>
              </a:rPr>
              <a:t>(</a:t>
            </a:r>
            <a:r>
              <a:rPr lang="ru-RU" sz="2400" b="1" dirty="0" err="1">
                <a:latin typeface="Courier New"/>
                <a:ea typeface="Times New Roman"/>
              </a:rPr>
              <a:t>s</a:t>
            </a:r>
            <a:r>
              <a:rPr lang="ru-RU" sz="2400" b="1" dirty="0">
                <a:latin typeface="Courier New"/>
                <a:ea typeface="Times New Roman"/>
              </a:rPr>
              <a:t>) 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84175" y="3357563"/>
            <a:ext cx="3429000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kern="0" dirty="0">
                <a:solidFill>
                  <a:srgbClr val="333399"/>
                </a:solidFill>
                <a:latin typeface="Arial"/>
                <a:ea typeface="+mj-ea"/>
                <a:cs typeface="+mj-cs"/>
              </a:rPr>
              <a:t>Ввод в стиле </a:t>
            </a:r>
            <a:r>
              <a:rPr lang="en-US" sz="2400" b="1" kern="0" dirty="0">
                <a:solidFill>
                  <a:srgbClr val="333399"/>
                </a:solidFill>
                <a:latin typeface="Arial"/>
                <a:ea typeface="+mj-ea"/>
                <a:cs typeface="+mj-cs"/>
              </a:rPr>
              <a:t>Python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:</a:t>
            </a:r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625475" y="3821113"/>
            <a:ext cx="7948613" cy="879475"/>
          </a:xfrm>
          <a:prstGeom prst="rect">
            <a:avLst/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ru-RU" sz="2400" b="1" dirty="0" err="1">
                <a:latin typeface="Courier New"/>
                <a:ea typeface="Times New Roman"/>
              </a:rPr>
              <a:t>s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>
                <a:latin typeface="Courier New"/>
                <a:ea typeface="Times New Roman"/>
              </a:rPr>
              <a:t>=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 err="1">
                <a:latin typeface="Courier New"/>
                <a:ea typeface="Times New Roman"/>
              </a:rPr>
              <a:t>Fin.</a:t>
            </a:r>
            <a:r>
              <a:rPr lang="ru-RU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read</a:t>
            </a:r>
            <a:r>
              <a:rPr lang="ru-RU" sz="2400" b="1" dirty="0">
                <a:latin typeface="Courier New"/>
                <a:ea typeface="Times New Roman"/>
              </a:rPr>
              <a:t>().</a:t>
            </a:r>
            <a:r>
              <a:rPr lang="ru-RU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split</a:t>
            </a:r>
            <a:r>
              <a:rPr lang="ru-RU" sz="2400" b="1" dirty="0">
                <a:latin typeface="Courier New"/>
                <a:ea typeface="Times New Roman"/>
              </a:rPr>
              <a:t>()</a:t>
            </a: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A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/>
                <a:ea typeface="Times New Roman"/>
              </a:rPr>
              <a:t>list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( </a:t>
            </a:r>
            <a:r>
              <a:rPr lang="en-US" sz="2400" b="1" dirty="0">
                <a:solidFill>
                  <a:srgbClr val="0070C0"/>
                </a:solidFill>
                <a:latin typeface="Courier New"/>
                <a:ea typeface="Times New Roman"/>
              </a:rPr>
              <a:t>map</a:t>
            </a:r>
            <a:r>
              <a:rPr lang="en-US" sz="2400" b="1" dirty="0">
                <a:latin typeface="Courier New"/>
                <a:ea typeface="Times New Roman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int</a:t>
            </a:r>
            <a:r>
              <a:rPr lang="en-US" sz="2400" b="1" dirty="0">
                <a:latin typeface="Courier New"/>
                <a:ea typeface="Times New Roman"/>
              </a:rPr>
              <a:t>, s) )</a:t>
            </a:r>
            <a:endParaRPr lang="ru-RU" sz="2400" b="1" dirty="0">
              <a:latin typeface="Courier New"/>
              <a:ea typeface="Times New Roman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84175" y="4821238"/>
            <a:ext cx="2097088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kern="0" dirty="0">
                <a:solidFill>
                  <a:srgbClr val="333399"/>
                </a:solidFill>
                <a:latin typeface="Arial"/>
                <a:ea typeface="+mj-ea"/>
                <a:cs typeface="+mj-cs"/>
              </a:rPr>
              <a:t>Сортировка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:</a:t>
            </a:r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625475" y="5283200"/>
            <a:ext cx="2505075" cy="471488"/>
          </a:xfrm>
          <a:prstGeom prst="rect">
            <a:avLst/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 err="1">
                <a:latin typeface="Courier New"/>
                <a:ea typeface="Times New Roman"/>
              </a:rPr>
              <a:t>A.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sort</a:t>
            </a:r>
            <a:r>
              <a:rPr lang="en-US" sz="2400" b="1" dirty="0">
                <a:latin typeface="Courier New"/>
                <a:ea typeface="Times New Roman"/>
              </a:rPr>
              <a:t>()</a:t>
            </a:r>
            <a:endParaRPr lang="ru-RU" sz="2400" b="1" dirty="0">
              <a:latin typeface="Courier New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 animBg="1"/>
      <p:bldP spid="10" grpId="0"/>
      <p:bldP spid="11" grpId="0" build="p" animBg="1"/>
      <p:bldP spid="12" grpId="0"/>
      <p:bldP spid="1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Обработка массивов</a:t>
            </a:r>
          </a:p>
        </p:txBody>
      </p:sp>
      <p:sp>
        <p:nvSpPr>
          <p:cNvPr id="156675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C224265-6133-4966-954E-78473C6D0782}" type="slidenum">
              <a:rPr lang="ru-RU" altLang="ru-RU" smtClean="0"/>
              <a:pPr/>
              <a:t>13</a:t>
            </a:fld>
            <a:endParaRPr lang="ru-RU" alt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384175" y="819150"/>
            <a:ext cx="3124200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kern="0" dirty="0">
                <a:solidFill>
                  <a:srgbClr val="333399"/>
                </a:solidFill>
                <a:latin typeface="Arial"/>
                <a:ea typeface="+mj-ea"/>
                <a:cs typeface="+mj-cs"/>
              </a:rPr>
              <a:t>Вывод результата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:</a:t>
            </a:r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25475" y="1303338"/>
            <a:ext cx="7948613" cy="1257300"/>
          </a:xfrm>
          <a:prstGeom prst="rect">
            <a:avLst/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 err="1">
                <a:latin typeface="Courier New"/>
                <a:ea typeface="Times New Roman"/>
              </a:rPr>
              <a:t>Fout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/>
                <a:ea typeface="Times New Roman"/>
              </a:rPr>
              <a:t>open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( </a:t>
            </a:r>
            <a:r>
              <a:rPr lang="en-US" sz="2400" b="1" dirty="0">
                <a:solidFill>
                  <a:srgbClr val="C00000"/>
                </a:solidFill>
                <a:latin typeface="Courier New"/>
                <a:ea typeface="Times New Roman"/>
              </a:rPr>
              <a:t>"output.txt"</a:t>
            </a:r>
            <a:r>
              <a:rPr lang="en-US" sz="2400" b="1" dirty="0">
                <a:latin typeface="Courier New"/>
                <a:ea typeface="Times New Roman"/>
              </a:rPr>
              <a:t>, </a:t>
            </a:r>
            <a:r>
              <a:rPr lang="en-US" sz="2400" b="1" dirty="0">
                <a:solidFill>
                  <a:srgbClr val="C00000"/>
                </a:solidFill>
                <a:latin typeface="Courier New"/>
                <a:ea typeface="Times New Roman"/>
              </a:rPr>
              <a:t>"w" </a:t>
            </a:r>
            <a:r>
              <a:rPr lang="en-US" sz="2400" b="1" dirty="0">
                <a:latin typeface="Courier New"/>
                <a:ea typeface="Times New Roman"/>
              </a:rPr>
              <a:t>)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 err="1">
                <a:latin typeface="Courier New"/>
                <a:ea typeface="Times New Roman"/>
              </a:rPr>
              <a:t>Fout.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write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( </a:t>
            </a:r>
            <a:r>
              <a:rPr lang="en-US" sz="2400" b="1" dirty="0" err="1">
                <a:latin typeface="Courier New"/>
                <a:ea typeface="Times New Roman"/>
              </a:rPr>
              <a:t>str</a:t>
            </a:r>
            <a:r>
              <a:rPr lang="en-US" sz="2400" b="1" dirty="0">
                <a:latin typeface="Courier New"/>
                <a:ea typeface="Times New Roman"/>
              </a:rPr>
              <a:t>(A) )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 err="1">
                <a:latin typeface="Courier New"/>
                <a:ea typeface="Times New Roman"/>
              </a:rPr>
              <a:t>Fout.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close</a:t>
            </a:r>
            <a:r>
              <a:rPr lang="en-US" sz="2400" b="1" dirty="0">
                <a:latin typeface="Courier New"/>
                <a:ea typeface="Times New Roman"/>
              </a:rPr>
              <a:t>()</a:t>
            </a:r>
            <a:endParaRPr lang="ru-RU" sz="2400" b="1" dirty="0">
              <a:latin typeface="Courier New"/>
              <a:ea typeface="Times New Roman"/>
            </a:endParaRPr>
          </a:p>
          <a:p>
            <a:pPr indent="90488">
              <a:lnSpc>
                <a:spcPct val="125000"/>
              </a:lnSpc>
              <a:defRPr/>
            </a:pPr>
            <a:endParaRPr lang="ru-RU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4175" y="2573338"/>
            <a:ext cx="1404938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kern="0" dirty="0">
                <a:solidFill>
                  <a:srgbClr val="333399"/>
                </a:solidFill>
                <a:latin typeface="Arial"/>
                <a:ea typeface="+mj-ea"/>
                <a:cs typeface="+mj-cs"/>
              </a:rPr>
              <a:t>или так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:</a:t>
            </a:r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625475" y="3035300"/>
            <a:ext cx="7948613" cy="890588"/>
          </a:xfrm>
          <a:prstGeom prst="rect">
            <a:avLst/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FF"/>
                </a:solidFill>
                <a:latin typeface="Courier New"/>
                <a:ea typeface="Times New Roman"/>
              </a:rPr>
              <a:t>for</a:t>
            </a:r>
            <a:r>
              <a:rPr lang="en-US" sz="2400" b="1" dirty="0">
                <a:latin typeface="Courier New"/>
                <a:ea typeface="Times New Roman"/>
              </a:rPr>
              <a:t> x </a:t>
            </a:r>
            <a:r>
              <a:rPr lang="en-US" sz="2400" b="1" dirty="0">
                <a:solidFill>
                  <a:srgbClr val="0000FF"/>
                </a:solidFill>
                <a:latin typeface="Courier New"/>
                <a:ea typeface="Times New Roman"/>
              </a:rPr>
              <a:t>in</a:t>
            </a:r>
            <a:r>
              <a:rPr lang="en-US" sz="2400" b="1" dirty="0">
                <a:latin typeface="Courier New"/>
                <a:ea typeface="Times New Roman"/>
              </a:rPr>
              <a:t> A: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  </a:t>
            </a:r>
            <a:r>
              <a:rPr lang="en-US" sz="2400" b="1" dirty="0" err="1">
                <a:latin typeface="Courier New"/>
                <a:ea typeface="Times New Roman"/>
              </a:rPr>
              <a:t>Fout.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write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( 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str</a:t>
            </a:r>
            <a:r>
              <a:rPr lang="en-US" sz="2400" b="1" dirty="0">
                <a:latin typeface="Courier New"/>
                <a:ea typeface="Times New Roman"/>
              </a:rPr>
              <a:t>(x)+</a:t>
            </a:r>
            <a:r>
              <a:rPr lang="en-US" sz="2400" b="1" dirty="0">
                <a:solidFill>
                  <a:srgbClr val="C00000"/>
                </a:solidFill>
                <a:latin typeface="Courier New"/>
                <a:ea typeface="Times New Roman"/>
              </a:rPr>
              <a:t>"\n" </a:t>
            </a:r>
            <a:r>
              <a:rPr lang="en-US" sz="2400" b="1" dirty="0">
                <a:latin typeface="Courier New"/>
                <a:ea typeface="Times New Roman"/>
              </a:rPr>
              <a:t>)</a:t>
            </a:r>
            <a:endParaRPr lang="ru-RU" sz="2400" b="1" dirty="0">
              <a:latin typeface="Courier New"/>
              <a:ea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05513" y="1716088"/>
            <a:ext cx="1843087" cy="461962"/>
          </a:xfrm>
          <a:prstGeom prst="rect">
            <a:avLst/>
          </a:prstGeom>
          <a:solidFill>
            <a:srgbClr val="99FF66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[1, 2, 3]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521575" y="3071813"/>
            <a:ext cx="369888" cy="1200150"/>
          </a:xfrm>
          <a:prstGeom prst="rect">
            <a:avLst/>
          </a:prstGeom>
          <a:solidFill>
            <a:srgbClr val="99FF66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1</a:t>
            </a:r>
          </a:p>
          <a:p>
            <a:pPr eaLnBrk="1" hangingPunct="1"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2</a:t>
            </a:r>
          </a:p>
          <a:p>
            <a:pPr eaLnBrk="1" hangingPunct="1">
              <a:defRPr/>
            </a:pPr>
            <a:r>
              <a:rPr lang="ru-RU" sz="2400" b="1" dirty="0">
                <a:latin typeface="Courier New" pitchFamily="49" charset="0"/>
                <a:cs typeface="Courier New" pitchFamily="49" charset="0"/>
              </a:rPr>
              <a:t>3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84175" y="4035425"/>
            <a:ext cx="1404938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kern="0" dirty="0">
                <a:solidFill>
                  <a:srgbClr val="333399"/>
                </a:solidFill>
                <a:latin typeface="Arial"/>
                <a:ea typeface="+mj-ea"/>
                <a:cs typeface="+mj-cs"/>
              </a:rPr>
              <a:t>или так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:</a:t>
            </a:r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25475" y="4498975"/>
            <a:ext cx="7948613" cy="890588"/>
          </a:xfrm>
          <a:prstGeom prst="rect">
            <a:avLst/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FF"/>
                </a:solidFill>
                <a:latin typeface="Courier New"/>
                <a:ea typeface="Times New Roman"/>
              </a:rPr>
              <a:t>for</a:t>
            </a:r>
            <a:r>
              <a:rPr lang="en-US" sz="2400" b="1" dirty="0">
                <a:latin typeface="Courier New"/>
                <a:ea typeface="Times New Roman"/>
              </a:rPr>
              <a:t> x </a:t>
            </a:r>
            <a:r>
              <a:rPr lang="en-US" sz="2400" b="1" dirty="0">
                <a:solidFill>
                  <a:srgbClr val="0000FF"/>
                </a:solidFill>
                <a:latin typeface="Courier New"/>
                <a:ea typeface="Times New Roman"/>
              </a:rPr>
              <a:t>in</a:t>
            </a:r>
            <a:r>
              <a:rPr lang="en-US" sz="2400" b="1" dirty="0">
                <a:latin typeface="Courier New"/>
                <a:ea typeface="Times New Roman"/>
              </a:rPr>
              <a:t> A: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  </a:t>
            </a:r>
            <a:r>
              <a:rPr lang="en-US" sz="2400" b="1" dirty="0" err="1">
                <a:latin typeface="Courier New"/>
                <a:ea typeface="Times New Roman"/>
              </a:rPr>
              <a:t>Fout.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write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( </a:t>
            </a:r>
            <a:r>
              <a:rPr lang="en-US" sz="2400" b="1" dirty="0">
                <a:solidFill>
                  <a:srgbClr val="C00000"/>
                </a:solidFill>
                <a:latin typeface="Courier New"/>
                <a:ea typeface="Times New Roman"/>
              </a:rPr>
              <a:t>"{:4d}"</a:t>
            </a:r>
            <a:r>
              <a:rPr lang="en-US" sz="2400" b="1" dirty="0">
                <a:latin typeface="Courier New"/>
                <a:ea typeface="Times New Roman"/>
              </a:rPr>
              <a:t>.</a:t>
            </a:r>
            <a:r>
              <a:rPr lang="en-US" sz="2400" b="1" dirty="0">
                <a:solidFill>
                  <a:srgbClr val="0070C0"/>
                </a:solidFill>
                <a:latin typeface="Courier New"/>
                <a:ea typeface="Times New Roman"/>
              </a:rPr>
              <a:t>format</a:t>
            </a:r>
            <a:r>
              <a:rPr lang="en-US" sz="2400" b="1" dirty="0">
                <a:latin typeface="Courier New"/>
                <a:ea typeface="Times New Roman"/>
              </a:rPr>
              <a:t>(x)</a:t>
            </a:r>
            <a:r>
              <a:rPr lang="en-US" sz="2400" b="1" dirty="0">
                <a:solidFill>
                  <a:srgbClr val="C00000"/>
                </a:solidFill>
                <a:latin typeface="Courier New"/>
                <a:ea typeface="Times New Roman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)</a:t>
            </a:r>
            <a:endParaRPr lang="ru-RU" sz="2400" b="1" dirty="0">
              <a:latin typeface="Courier New"/>
              <a:ea typeface="Times New Roman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886450" y="5589588"/>
            <a:ext cx="2687638" cy="461962"/>
          </a:xfrm>
          <a:prstGeom prst="rect">
            <a:avLst/>
          </a:prstGeom>
          <a:solidFill>
            <a:srgbClr val="99FF66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ru-RU" sz="2400" b="1" dirty="0">
                <a:latin typeface="Courier New" pitchFamily="49" charset="0"/>
                <a:cs typeface="Courier New" pitchFamily="49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 animBg="1"/>
      <p:bldP spid="7" grpId="0"/>
      <p:bldP spid="8" grpId="0" build="p" animBg="1"/>
      <p:bldP spid="9" grpId="0" animBg="1"/>
      <p:bldP spid="10" grpId="0" animBg="1"/>
      <p:bldP spid="11" grpId="0"/>
      <p:bldP spid="12" grpId="0" build="p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Задачи</a:t>
            </a:r>
          </a:p>
        </p:txBody>
      </p:sp>
      <p:sp>
        <p:nvSpPr>
          <p:cNvPr id="157699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613C6E9-7678-48A9-AC79-281A540FA59D}" type="slidenum">
              <a:rPr lang="ru-RU" altLang="ru-RU" smtClean="0"/>
              <a:pPr/>
              <a:t>14</a:t>
            </a:fld>
            <a:endParaRPr lang="ru-RU" altLang="ru-RU" smtClean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69888" y="809625"/>
            <a:ext cx="8666162" cy="449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 eaLnBrk="1" hangingPunct="1">
              <a:defRPr/>
            </a:pPr>
            <a:r>
              <a:rPr lang="ru-RU" sz="2200" b="1" dirty="0">
                <a:solidFill>
                  <a:srgbClr val="3333FF"/>
                </a:solidFill>
                <a:latin typeface="Arial" panose="020B0604020202020204" pitchFamily="34" charset="0"/>
              </a:rPr>
              <a:t>«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</a:rPr>
              <a:t>A</a:t>
            </a:r>
            <a:r>
              <a:rPr lang="ru-RU" sz="2200" b="1" dirty="0">
                <a:solidFill>
                  <a:srgbClr val="3333FF"/>
                </a:solidFill>
                <a:latin typeface="Arial" panose="020B0604020202020204" pitchFamily="34" charset="0"/>
              </a:rPr>
              <a:t>»: </a:t>
            </a:r>
            <a:r>
              <a:rPr lang="ru-RU" sz="2200" dirty="0">
                <a:latin typeface="Arial" panose="020B0604020202020204" pitchFamily="34" charset="0"/>
              </a:rPr>
              <a:t>В файле в столбик записаны числа. Отсортировать их по возрастанию последней цифры и записать в другой файл.</a:t>
            </a:r>
            <a:endParaRPr lang="en-US" sz="2200" dirty="0">
              <a:latin typeface="Arial" panose="020B0604020202020204" pitchFamily="34" charset="0"/>
            </a:endParaRPr>
          </a:p>
          <a:p>
            <a:pPr marL="630238" indent="-630238" eaLnBrk="1" hangingPunct="1">
              <a:defRPr/>
            </a:pPr>
            <a:endParaRPr lang="en-US" sz="2200" dirty="0">
              <a:latin typeface="Arial" panose="020B0604020202020204" pitchFamily="34" charset="0"/>
            </a:endParaRPr>
          </a:p>
          <a:p>
            <a:pPr marL="625475" indent="-622300" eaLnBrk="1" hangingPunct="1">
              <a:defRPr/>
            </a:pPr>
            <a:r>
              <a:rPr lang="ru-RU" sz="2200" b="1" dirty="0">
                <a:solidFill>
                  <a:srgbClr val="3333FF"/>
                </a:solidFill>
                <a:latin typeface="Arial" panose="020B0604020202020204" pitchFamily="34" charset="0"/>
              </a:rPr>
              <a:t>«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</a:rPr>
              <a:t>B</a:t>
            </a:r>
            <a:r>
              <a:rPr lang="ru-RU" sz="2200" b="1" dirty="0">
                <a:solidFill>
                  <a:srgbClr val="3333FF"/>
                </a:solidFill>
                <a:latin typeface="Arial" panose="020B0604020202020204" pitchFamily="34" charset="0"/>
              </a:rPr>
              <a:t>»: </a:t>
            </a:r>
            <a:r>
              <a:rPr lang="ru-RU" sz="2200" dirty="0">
                <a:latin typeface="Arial" panose="020B0604020202020204" pitchFamily="34" charset="0"/>
              </a:rPr>
              <a:t>В файле в столбик записаны числа. Отсортировать их по возрастанию суммы цифр и записать в другой файл. Используйте функцию, которая вычисляет сумму цифр числа.</a:t>
            </a:r>
            <a:endParaRPr lang="en-US" sz="2200" dirty="0">
              <a:latin typeface="Arial" panose="020B0604020202020204" pitchFamily="34" charset="0"/>
            </a:endParaRPr>
          </a:p>
          <a:p>
            <a:pPr marL="625475" indent="-622300" eaLnBrk="1" hangingPunct="1">
              <a:defRPr/>
            </a:pPr>
            <a:endParaRPr lang="en-US" sz="2200" b="1" dirty="0">
              <a:solidFill>
                <a:srgbClr val="3333FF"/>
              </a:solidFill>
              <a:latin typeface="Arial" panose="020B0604020202020204" pitchFamily="34" charset="0"/>
            </a:endParaRPr>
          </a:p>
          <a:p>
            <a:pPr marL="625475" indent="-622300" eaLnBrk="1" hangingPunct="1">
              <a:defRPr/>
            </a:pPr>
            <a:r>
              <a:rPr lang="ru-RU" sz="2200" b="1" dirty="0">
                <a:solidFill>
                  <a:srgbClr val="3333FF"/>
                </a:solidFill>
                <a:latin typeface="Arial" panose="020B0604020202020204" pitchFamily="34" charset="0"/>
              </a:rPr>
              <a:t>«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</a:rPr>
              <a:t>C</a:t>
            </a:r>
            <a:r>
              <a:rPr lang="ru-RU" sz="2200" b="1" dirty="0">
                <a:solidFill>
                  <a:srgbClr val="3333FF"/>
                </a:solidFill>
                <a:latin typeface="Arial" panose="020B0604020202020204" pitchFamily="34" charset="0"/>
              </a:rPr>
              <a:t>»: </a:t>
            </a:r>
            <a:r>
              <a:rPr lang="ru-RU" sz="2200" dirty="0">
                <a:latin typeface="Arial" panose="020B0604020202020204" pitchFamily="34" charset="0"/>
              </a:rPr>
              <a:t>В двух файлах записаны отсортированные по возрастанию массивы неизвестной длины. Объединить их и записать результат в третий файл. Полученный массив также должен быть отсортирован по возрастанию.</a:t>
            </a:r>
            <a:endParaRPr lang="en-US" sz="2200" dirty="0">
              <a:latin typeface="Arial" panose="020B0604020202020204" pitchFamily="34" charset="0"/>
            </a:endParaRPr>
          </a:p>
          <a:p>
            <a:pPr marL="360363" indent="-357188" eaLnBrk="1" hangingPunct="1">
              <a:defRPr/>
            </a:pPr>
            <a:endParaRPr lang="ru-RU" sz="22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Обработка строк</a:t>
            </a:r>
          </a:p>
        </p:txBody>
      </p:sp>
      <p:sp>
        <p:nvSpPr>
          <p:cNvPr id="158723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0C9A803-A2D5-436F-AE4C-ED5F92F0F951}" type="slidenum">
              <a:rPr lang="ru-RU" altLang="ru-RU" smtClean="0"/>
              <a:pPr/>
              <a:t>15</a:t>
            </a:fld>
            <a:endParaRPr lang="ru-RU" alt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382588" y="801688"/>
            <a:ext cx="8462962" cy="19383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1950" indent="-361950" eaLnBrk="1" hangingPunct="1">
              <a:defRPr/>
            </a:pPr>
            <a:r>
              <a:rPr lang="ru-RU" sz="2400" i="1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Задача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. В файле записано данные о собаках: в каждой строчке кличка собаки, ее возраст и порода:</a:t>
            </a:r>
          </a:p>
          <a:p>
            <a:pPr marL="715963" eaLnBrk="1" hangingPunct="1">
              <a:defRPr/>
            </a:pPr>
            <a:r>
              <a:rPr lang="ru-RU" sz="2400" b="1" kern="0" dirty="0" err="1">
                <a:solidFill>
                  <a:srgbClr val="333399"/>
                </a:solidFill>
                <a:latin typeface="Courier New" pitchFamily="49" charset="0"/>
                <a:ea typeface="+mj-ea"/>
                <a:cs typeface="Courier New" pitchFamily="49" charset="0"/>
              </a:rPr>
              <a:t>Мухтар</a:t>
            </a:r>
            <a:r>
              <a:rPr lang="ru-RU" sz="2400" b="1" kern="0" dirty="0">
                <a:solidFill>
                  <a:srgbClr val="333399"/>
                </a:solidFill>
                <a:latin typeface="Courier New" pitchFamily="49" charset="0"/>
                <a:ea typeface="+mj-ea"/>
                <a:cs typeface="Courier New" pitchFamily="49" charset="0"/>
              </a:rPr>
              <a:t> 4 немецкая овчарка </a:t>
            </a:r>
          </a:p>
          <a:p>
            <a:pPr marL="361950" eaLnBrk="1" hangingPunct="1">
              <a:defRPr/>
            </a:pP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Вывести в другой файл сведения о собаках, которым меньше 5 лет.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25475" y="2851150"/>
            <a:ext cx="7948613" cy="1954213"/>
          </a:xfrm>
          <a:prstGeom prst="rect">
            <a:avLst/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indent="90488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пока не </a:t>
            </a:r>
            <a:r>
              <a:rPr lang="ru-RU" sz="2400" b="1" dirty="0">
                <a:solidFill>
                  <a:srgbClr val="0000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конец файла</a:t>
            </a:r>
            <a:r>
              <a:rPr lang="en-US" sz="2400" b="1" dirty="0">
                <a:solidFill>
                  <a:srgbClr val="0000FF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Fin</a:t>
            </a:r>
            <a:endParaRPr lang="ru-RU" sz="2400" b="1" dirty="0"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indent="90488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</a:t>
            </a:r>
            <a:r>
              <a:rPr lang="ru-RU" sz="2400" b="1" dirty="0">
                <a:solidFill>
                  <a:srgbClr val="008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прочитать строку из файла </a:t>
            </a:r>
            <a:r>
              <a:rPr lang="ru-RU" sz="2400" b="1" dirty="0" err="1">
                <a:solidFill>
                  <a:srgbClr val="008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Fin</a:t>
            </a:r>
            <a:endParaRPr lang="ru-RU" sz="2400" b="1" dirty="0">
              <a:solidFill>
                <a:srgbClr val="008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indent="90488">
              <a:defRPr/>
            </a:pPr>
            <a:r>
              <a:rPr lang="ru-RU" sz="2400" b="1" dirty="0">
                <a:solidFill>
                  <a:srgbClr val="008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разобрать строку – выделить возраст</a:t>
            </a:r>
          </a:p>
          <a:p>
            <a:pPr indent="90488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если возраст &lt; </a:t>
            </a:r>
            <a:r>
              <a:rPr lang="ru-RU" sz="2400" b="1" dirty="0">
                <a:solidFill>
                  <a:srgbClr val="00B0F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5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то</a:t>
            </a:r>
          </a:p>
          <a:p>
            <a:pPr indent="90488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  </a:t>
            </a:r>
            <a:r>
              <a:rPr lang="ru-RU" sz="2400" b="1" dirty="0">
                <a:solidFill>
                  <a:srgbClr val="008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записать строку в файл </a:t>
            </a:r>
            <a:r>
              <a:rPr lang="ru-RU" sz="2400" b="1" dirty="0" err="1">
                <a:solidFill>
                  <a:srgbClr val="008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Fout</a:t>
            </a:r>
            <a:endParaRPr lang="ru-RU" sz="2400" b="1" dirty="0">
              <a:solidFill>
                <a:srgbClr val="008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Чтение данных из файла</a:t>
            </a:r>
          </a:p>
        </p:txBody>
      </p:sp>
      <p:sp>
        <p:nvSpPr>
          <p:cNvPr id="159747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3622E96-3162-4844-B9D5-A5683DE6D7A9}" type="slidenum">
              <a:rPr lang="ru-RU" altLang="ru-RU" smtClean="0"/>
              <a:pPr/>
              <a:t>16</a:t>
            </a:fld>
            <a:endParaRPr lang="ru-RU" altLang="ru-RU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384175" y="819150"/>
            <a:ext cx="3511550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kern="0" dirty="0">
                <a:solidFill>
                  <a:srgbClr val="333399"/>
                </a:solidFill>
                <a:latin typeface="Arial"/>
                <a:ea typeface="+mj-ea"/>
                <a:cs typeface="+mj-cs"/>
              </a:rPr>
              <a:t>Чтение одной строки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:</a:t>
            </a:r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25475" y="1235075"/>
            <a:ext cx="7948613" cy="485775"/>
          </a:xfrm>
          <a:prstGeom prst="rect">
            <a:avLst/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s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 err="1">
                <a:latin typeface="Courier New"/>
                <a:ea typeface="Times New Roman"/>
              </a:rPr>
              <a:t>Fin.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readline</a:t>
            </a:r>
            <a:r>
              <a:rPr lang="en-US" sz="2400" b="1" dirty="0">
                <a:latin typeface="Courier New"/>
                <a:ea typeface="Times New Roman"/>
              </a:rPr>
              <a:t>()</a:t>
            </a:r>
            <a:endParaRPr lang="ru-RU" sz="2400" b="1" dirty="0">
              <a:latin typeface="Courier New"/>
              <a:ea typeface="Times New Roman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4175" y="1744663"/>
            <a:ext cx="3754438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kern="0" dirty="0">
                <a:solidFill>
                  <a:srgbClr val="333399"/>
                </a:solidFill>
                <a:latin typeface="Arial"/>
                <a:ea typeface="+mj-ea"/>
                <a:cs typeface="+mj-cs"/>
              </a:rPr>
              <a:t>Разбивка по пробелам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:</a:t>
            </a:r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625475" y="2160588"/>
            <a:ext cx="7948613" cy="485775"/>
          </a:xfrm>
          <a:prstGeom prst="rect">
            <a:avLst/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  <a:cs typeface="Calibri"/>
              </a:rPr>
              <a:t>data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 err="1">
                <a:latin typeface="Courier New"/>
                <a:ea typeface="Times New Roman"/>
              </a:rPr>
              <a:t>s.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split</a:t>
            </a:r>
            <a:r>
              <a:rPr lang="en-US" sz="2400" b="1" dirty="0">
                <a:latin typeface="Courier New"/>
                <a:ea typeface="Times New Roman"/>
              </a:rPr>
              <a:t>()</a:t>
            </a:r>
            <a:endParaRPr lang="ru-RU" sz="2400" b="1" dirty="0">
              <a:latin typeface="Courier New"/>
              <a:ea typeface="Times New Roman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84175" y="2659063"/>
            <a:ext cx="3503613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kern="0" dirty="0">
                <a:solidFill>
                  <a:srgbClr val="333399"/>
                </a:solidFill>
                <a:latin typeface="Arial"/>
                <a:ea typeface="+mj-ea"/>
                <a:cs typeface="+mj-cs"/>
              </a:rPr>
              <a:t>Выделение возраста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:</a:t>
            </a:r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625475" y="3074988"/>
            <a:ext cx="7948613" cy="850900"/>
          </a:xfrm>
          <a:prstGeom prst="rect">
            <a:avLst/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 err="1">
                <a:latin typeface="Courier New"/>
                <a:ea typeface="Times New Roman"/>
              </a:rPr>
              <a:t>sAge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data[</a:t>
            </a:r>
            <a:r>
              <a:rPr lang="en-US" sz="2400" b="1" dirty="0">
                <a:solidFill>
                  <a:srgbClr val="00B0F0"/>
                </a:solidFill>
                <a:latin typeface="Courier New"/>
                <a:ea typeface="Times New Roman"/>
              </a:rPr>
              <a:t>1</a:t>
            </a:r>
            <a:r>
              <a:rPr lang="en-US" sz="2400" b="1" dirty="0">
                <a:latin typeface="Courier New"/>
                <a:ea typeface="Times New Roman"/>
              </a:rPr>
              <a:t>]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age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int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( s</a:t>
            </a:r>
            <a:r>
              <a:rPr lang="ru-RU" sz="2400" b="1" dirty="0" err="1">
                <a:latin typeface="Courier New"/>
                <a:ea typeface="Times New Roman"/>
              </a:rPr>
              <a:t>Age</a:t>
            </a:r>
            <a:r>
              <a:rPr lang="ru-RU" sz="2400" b="1" dirty="0">
                <a:latin typeface="Courier New"/>
                <a:ea typeface="Times New Roman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)</a:t>
            </a:r>
            <a:endParaRPr lang="ru-RU" sz="2400" b="1" dirty="0">
              <a:latin typeface="Courier New"/>
              <a:ea typeface="Times New Roman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84175" y="3927475"/>
            <a:ext cx="3092450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kern="0" dirty="0">
                <a:solidFill>
                  <a:srgbClr val="333399"/>
                </a:solidFill>
                <a:latin typeface="Arial"/>
                <a:ea typeface="+mj-ea"/>
                <a:cs typeface="+mj-cs"/>
              </a:rPr>
              <a:t>Кратко всё вместе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:</a:t>
            </a:r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625475" y="4354513"/>
            <a:ext cx="7948613" cy="852487"/>
          </a:xfrm>
          <a:prstGeom prst="rect">
            <a:avLst/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s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 err="1">
                <a:latin typeface="Courier New"/>
                <a:ea typeface="Times New Roman"/>
              </a:rPr>
              <a:t>Fin.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readline</a:t>
            </a:r>
            <a:r>
              <a:rPr lang="en-US" sz="2400" b="1" dirty="0">
                <a:latin typeface="Courier New"/>
                <a:ea typeface="Times New Roman"/>
              </a:rPr>
              <a:t>()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age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>
                <a:latin typeface="Courier New"/>
                <a:ea typeface="Times New Roman"/>
              </a:rPr>
              <a:t>=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int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>
                <a:latin typeface="Courier New"/>
                <a:ea typeface="Times New Roman"/>
              </a:rPr>
              <a:t>( </a:t>
            </a:r>
            <a:r>
              <a:rPr lang="en-US" sz="2400" b="1" dirty="0">
                <a:latin typeface="Courier New"/>
                <a:ea typeface="Times New Roman"/>
              </a:rPr>
              <a:t>s</a:t>
            </a:r>
            <a:r>
              <a:rPr lang="ru-RU" sz="2400" b="1" dirty="0">
                <a:latin typeface="Courier New"/>
                <a:ea typeface="Times New Roman"/>
              </a:rPr>
              <a:t>.</a:t>
            </a:r>
            <a:r>
              <a:rPr lang="en-US" sz="2400" b="1" dirty="0">
                <a:solidFill>
                  <a:srgbClr val="0070C0"/>
                </a:solidFill>
                <a:latin typeface="Courier New"/>
                <a:ea typeface="Times New Roman"/>
              </a:rPr>
              <a:t>split</a:t>
            </a:r>
            <a:r>
              <a:rPr lang="ru-RU" sz="2400" b="1" dirty="0">
                <a:latin typeface="Courier New"/>
                <a:ea typeface="Times New Roman"/>
              </a:rPr>
              <a:t>()[</a:t>
            </a:r>
            <a:r>
              <a:rPr lang="ru-RU" sz="2400" b="1" dirty="0">
                <a:solidFill>
                  <a:srgbClr val="00B0F0"/>
                </a:solidFill>
                <a:latin typeface="Courier New"/>
                <a:ea typeface="Times New Roman"/>
              </a:rPr>
              <a:t>1</a:t>
            </a:r>
            <a:r>
              <a:rPr lang="ru-RU" sz="2400" b="1" dirty="0">
                <a:latin typeface="Courier New"/>
                <a:ea typeface="Times New Roman"/>
              </a:rPr>
              <a:t>]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 animBg="1"/>
      <p:bldP spid="15" grpId="0"/>
      <p:bldP spid="16" grpId="0" build="p" animBg="1"/>
      <p:bldP spid="18" grpId="0"/>
      <p:bldP spid="19" grpId="0" build="p" animBg="1"/>
      <p:bldP spid="20" grpId="0"/>
      <p:bldP spid="21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Обработка строк</a:t>
            </a:r>
          </a:p>
        </p:txBody>
      </p:sp>
      <p:sp>
        <p:nvSpPr>
          <p:cNvPr id="160771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09E85A8-3C7B-4096-9DAD-6F29A5D8FBF3}" type="slidenum">
              <a:rPr lang="ru-RU" altLang="ru-RU" smtClean="0"/>
              <a:pPr/>
              <a:t>17</a:t>
            </a:fld>
            <a:endParaRPr lang="ru-RU" altLang="ru-RU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61963" y="1323975"/>
            <a:ext cx="8423275" cy="3786188"/>
          </a:xfrm>
          <a:prstGeom prst="rect">
            <a:avLst/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Fin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/>
                <a:ea typeface="Times New Roman"/>
              </a:rPr>
              <a:t>open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( </a:t>
            </a:r>
            <a:r>
              <a:rPr lang="en-US" sz="2400" b="1" dirty="0">
                <a:solidFill>
                  <a:srgbClr val="C00000"/>
                </a:solidFill>
                <a:latin typeface="Courier New"/>
                <a:ea typeface="Times New Roman"/>
              </a:rPr>
              <a:t>"input.txt" </a:t>
            </a:r>
            <a:r>
              <a:rPr lang="en-US" sz="2400" b="1" dirty="0">
                <a:latin typeface="Courier New"/>
                <a:ea typeface="Times New Roman"/>
              </a:rPr>
              <a:t>)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 err="1">
                <a:latin typeface="Courier New"/>
                <a:ea typeface="Times New Roman"/>
              </a:rPr>
              <a:t>Fout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/>
                <a:ea typeface="Times New Roman"/>
              </a:rPr>
              <a:t>open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( </a:t>
            </a:r>
            <a:r>
              <a:rPr lang="en-US" sz="2400" b="1" dirty="0">
                <a:solidFill>
                  <a:srgbClr val="C00000"/>
                </a:solidFill>
                <a:latin typeface="Courier New"/>
                <a:ea typeface="Times New Roman"/>
              </a:rPr>
              <a:t>"output.txt"</a:t>
            </a:r>
            <a:r>
              <a:rPr lang="en-US" sz="2400" b="1" dirty="0">
                <a:latin typeface="Courier New"/>
                <a:ea typeface="Times New Roman"/>
              </a:rPr>
              <a:t>, </a:t>
            </a:r>
            <a:r>
              <a:rPr lang="en-US" sz="2400" b="1" dirty="0">
                <a:solidFill>
                  <a:srgbClr val="C00000"/>
                </a:solidFill>
                <a:latin typeface="Courier New"/>
                <a:ea typeface="Times New Roman"/>
              </a:rPr>
              <a:t>"w" </a:t>
            </a:r>
            <a:r>
              <a:rPr lang="en-US" sz="2400" b="1" dirty="0">
                <a:latin typeface="Courier New"/>
                <a:ea typeface="Times New Roman"/>
              </a:rPr>
              <a:t>)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FF"/>
                </a:solidFill>
                <a:latin typeface="Courier New"/>
                <a:ea typeface="Times New Roman"/>
              </a:rPr>
              <a:t>while</a:t>
            </a:r>
            <a:r>
              <a:rPr lang="en-US" sz="2400" b="1" dirty="0">
                <a:latin typeface="Courier New"/>
                <a:ea typeface="Times New Roman"/>
              </a:rPr>
              <a:t> </a:t>
            </a:r>
            <a:r>
              <a:rPr lang="en-US" sz="2400" b="1" dirty="0">
                <a:solidFill>
                  <a:srgbClr val="00B0F0"/>
                </a:solidFill>
                <a:latin typeface="Courier New"/>
                <a:ea typeface="Times New Roman"/>
              </a:rPr>
              <a:t>True</a:t>
            </a:r>
            <a:r>
              <a:rPr lang="en-US" sz="2400" b="1" dirty="0">
                <a:latin typeface="Courier New"/>
                <a:ea typeface="Times New Roman"/>
              </a:rPr>
              <a:t>: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  s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 err="1">
                <a:latin typeface="Courier New"/>
                <a:ea typeface="Times New Roman"/>
              </a:rPr>
              <a:t>Fin.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readline</a:t>
            </a:r>
            <a:r>
              <a:rPr lang="en-US" sz="2400" b="1" dirty="0">
                <a:latin typeface="Courier New"/>
                <a:ea typeface="Times New Roman"/>
              </a:rPr>
              <a:t>()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FF"/>
                </a:solidFill>
                <a:latin typeface="Courier New"/>
                <a:ea typeface="Times New Roman"/>
              </a:rPr>
              <a:t>  </a:t>
            </a:r>
            <a:r>
              <a:rPr lang="ru-RU" sz="2400" b="1" dirty="0" err="1">
                <a:solidFill>
                  <a:srgbClr val="0000FF"/>
                </a:solidFill>
                <a:latin typeface="Courier New"/>
                <a:ea typeface="Times New Roman"/>
              </a:rPr>
              <a:t>if</a:t>
            </a:r>
            <a:r>
              <a:rPr lang="ru-RU" sz="2400" b="1" dirty="0">
                <a:solidFill>
                  <a:srgbClr val="0000FF"/>
                </a:solidFill>
                <a:latin typeface="Courier New"/>
                <a:ea typeface="Times New Roman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Courier New"/>
                <a:ea typeface="Times New Roman"/>
              </a:rPr>
              <a:t>not</a:t>
            </a:r>
            <a:r>
              <a:rPr lang="ru-RU" sz="2400" b="1" dirty="0">
                <a:solidFill>
                  <a:srgbClr val="0000FF"/>
                </a:solidFill>
                <a:latin typeface="Courier New"/>
                <a:ea typeface="Times New Roman"/>
              </a:rPr>
              <a:t> </a:t>
            </a:r>
            <a:r>
              <a:rPr lang="ru-RU" sz="2400" b="1" dirty="0">
                <a:latin typeface="Courier New"/>
                <a:ea typeface="Times New Roman"/>
              </a:rPr>
              <a:t>s: </a:t>
            </a:r>
            <a:r>
              <a:rPr lang="ru-RU" sz="2400" b="1" dirty="0" err="1">
                <a:solidFill>
                  <a:srgbClr val="0000FF"/>
                </a:solidFill>
                <a:latin typeface="Courier New"/>
                <a:ea typeface="Times New Roman"/>
              </a:rPr>
              <a:t>break</a:t>
            </a:r>
            <a:endParaRPr lang="ru-RU" sz="2400" b="1" dirty="0">
              <a:solidFill>
                <a:srgbClr val="0000FF"/>
              </a:solidFill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  age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int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( </a:t>
            </a:r>
            <a:r>
              <a:rPr lang="en-US" sz="2400" b="1" dirty="0" err="1">
                <a:latin typeface="Courier New"/>
                <a:ea typeface="Times New Roman"/>
              </a:rPr>
              <a:t>s.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split</a:t>
            </a:r>
            <a:r>
              <a:rPr lang="en-US" sz="2400" b="1" dirty="0">
                <a:latin typeface="Courier New"/>
                <a:ea typeface="Times New Roman"/>
              </a:rPr>
              <a:t>()[</a:t>
            </a:r>
            <a:r>
              <a:rPr lang="en-US" sz="2400" b="1" dirty="0">
                <a:solidFill>
                  <a:srgbClr val="00B0F0"/>
                </a:solidFill>
                <a:latin typeface="Courier New"/>
                <a:ea typeface="Times New Roman"/>
              </a:rPr>
              <a:t>1</a:t>
            </a:r>
            <a:r>
              <a:rPr lang="en-US" sz="2400" b="1" dirty="0">
                <a:latin typeface="Courier New"/>
                <a:ea typeface="Times New Roman"/>
              </a:rPr>
              <a:t>] )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  </a:t>
            </a:r>
            <a:r>
              <a:rPr lang="en-US" sz="2400" b="1" dirty="0">
                <a:solidFill>
                  <a:srgbClr val="0000FF"/>
                </a:solidFill>
                <a:latin typeface="Courier New"/>
                <a:ea typeface="Times New Roman"/>
              </a:rPr>
              <a:t>if</a:t>
            </a:r>
            <a:r>
              <a:rPr lang="en-US" sz="2400" b="1" dirty="0">
                <a:latin typeface="Courier New"/>
                <a:ea typeface="Times New Roman"/>
              </a:rPr>
              <a:t> age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&lt;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solidFill>
                  <a:srgbClr val="00B0F0"/>
                </a:solidFill>
                <a:latin typeface="Courier New"/>
                <a:ea typeface="Times New Roman"/>
              </a:rPr>
              <a:t>5</a:t>
            </a:r>
            <a:r>
              <a:rPr lang="en-US" sz="2400" b="1" dirty="0">
                <a:latin typeface="Courier New"/>
                <a:ea typeface="Times New Roman"/>
              </a:rPr>
              <a:t>: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    </a:t>
            </a:r>
            <a:r>
              <a:rPr lang="en-US" sz="2400" b="1" dirty="0" err="1">
                <a:latin typeface="Courier New"/>
                <a:ea typeface="Times New Roman"/>
              </a:rPr>
              <a:t>Fout.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write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( s )</a:t>
            </a: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 err="1">
                <a:latin typeface="Courier New"/>
                <a:ea typeface="Times New Roman"/>
              </a:rPr>
              <a:t>Fin.close</a:t>
            </a:r>
            <a:r>
              <a:rPr lang="en-US" sz="2400" b="1" dirty="0">
                <a:latin typeface="Courier New"/>
                <a:ea typeface="Times New Roman"/>
              </a:rPr>
              <a:t>()</a:t>
            </a: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 err="1">
                <a:latin typeface="Courier New"/>
                <a:ea typeface="Times New Roman"/>
              </a:rPr>
              <a:t>Fout.close</a:t>
            </a:r>
            <a:r>
              <a:rPr lang="en-US" sz="2400" b="1" dirty="0">
                <a:latin typeface="Courier New"/>
                <a:ea typeface="Times New Roman"/>
              </a:rPr>
              <a:t>()</a:t>
            </a:r>
            <a:endParaRPr lang="ru-RU" sz="2400" b="1" dirty="0">
              <a:latin typeface="Courier New"/>
              <a:ea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2113" y="809625"/>
            <a:ext cx="3189287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kern="0" dirty="0">
                <a:solidFill>
                  <a:srgbClr val="333399"/>
                </a:solidFill>
                <a:latin typeface="Arial"/>
              </a:rPr>
              <a:t>Полная программа:</a:t>
            </a:r>
            <a:endParaRPr lang="ru-RU" b="1" dirty="0">
              <a:solidFill>
                <a:srgbClr val="3333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Обработка строк</a:t>
            </a:r>
          </a:p>
        </p:txBody>
      </p:sp>
      <p:sp>
        <p:nvSpPr>
          <p:cNvPr id="161795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1EFDD77-B904-414C-89A4-7808565F6551}" type="slidenum">
              <a:rPr lang="ru-RU" altLang="ru-RU" smtClean="0"/>
              <a:pPr/>
              <a:t>18</a:t>
            </a:fld>
            <a:endParaRPr lang="ru-RU" altLang="ru-RU" smtClean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61963" y="1323975"/>
            <a:ext cx="8423275" cy="1957388"/>
          </a:xfrm>
          <a:prstGeom prst="rect">
            <a:avLst/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 err="1">
                <a:latin typeface="Courier New"/>
                <a:ea typeface="Times New Roman"/>
              </a:rPr>
              <a:t>lst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 err="1">
                <a:latin typeface="Courier New"/>
                <a:ea typeface="Times New Roman"/>
              </a:rPr>
              <a:t>Fin.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readlines</a:t>
            </a:r>
            <a:r>
              <a:rPr lang="en-US" sz="2400" b="1" dirty="0">
                <a:latin typeface="Courier New"/>
                <a:ea typeface="Times New Roman"/>
              </a:rPr>
              <a:t>()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FF"/>
                </a:solidFill>
                <a:latin typeface="Courier New"/>
                <a:ea typeface="Times New Roman"/>
              </a:rPr>
              <a:t>for</a:t>
            </a:r>
            <a:r>
              <a:rPr lang="en-US" sz="2400" b="1" dirty="0">
                <a:latin typeface="Courier New"/>
                <a:ea typeface="Times New Roman"/>
              </a:rPr>
              <a:t> s </a:t>
            </a:r>
            <a:r>
              <a:rPr lang="en-US" sz="2400" b="1" dirty="0">
                <a:solidFill>
                  <a:srgbClr val="0000FF"/>
                </a:solidFill>
                <a:latin typeface="Courier New"/>
                <a:ea typeface="Times New Roman"/>
              </a:rPr>
              <a:t>in</a:t>
            </a:r>
            <a:r>
              <a:rPr lang="en-US" sz="2400" b="1" dirty="0">
                <a:latin typeface="Courier New"/>
                <a:ea typeface="Times New Roman"/>
              </a:rPr>
              <a:t> </a:t>
            </a:r>
            <a:r>
              <a:rPr lang="en-US" sz="2400" b="1" dirty="0" err="1">
                <a:latin typeface="Courier New"/>
                <a:ea typeface="Times New Roman"/>
              </a:rPr>
              <a:t>lst</a:t>
            </a:r>
            <a:r>
              <a:rPr lang="en-US" sz="2400" b="1" dirty="0">
                <a:latin typeface="Courier New"/>
                <a:ea typeface="Times New Roman"/>
              </a:rPr>
              <a:t>: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  age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int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( </a:t>
            </a:r>
            <a:r>
              <a:rPr lang="en-US" sz="2400" b="1" dirty="0" err="1">
                <a:latin typeface="Courier New"/>
                <a:ea typeface="Times New Roman"/>
              </a:rPr>
              <a:t>s.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split</a:t>
            </a:r>
            <a:r>
              <a:rPr lang="en-US" sz="2400" b="1" dirty="0">
                <a:latin typeface="Courier New"/>
                <a:ea typeface="Times New Roman"/>
              </a:rPr>
              <a:t>()[</a:t>
            </a:r>
            <a:r>
              <a:rPr lang="en-US" sz="2400" b="1" dirty="0">
                <a:solidFill>
                  <a:srgbClr val="00B0F0"/>
                </a:solidFill>
                <a:latin typeface="Courier New"/>
                <a:ea typeface="Times New Roman"/>
              </a:rPr>
              <a:t>1</a:t>
            </a:r>
            <a:r>
              <a:rPr lang="en-US" sz="2400" b="1" dirty="0">
                <a:latin typeface="Courier New"/>
                <a:ea typeface="Times New Roman"/>
              </a:rPr>
              <a:t>] )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  </a:t>
            </a:r>
            <a:r>
              <a:rPr lang="en-US" sz="2400" b="1" dirty="0">
                <a:solidFill>
                  <a:srgbClr val="0000FF"/>
                </a:solidFill>
                <a:latin typeface="Courier New"/>
                <a:ea typeface="Times New Roman"/>
              </a:rPr>
              <a:t>if</a:t>
            </a:r>
            <a:r>
              <a:rPr lang="en-US" sz="2400" b="1" dirty="0">
                <a:latin typeface="Courier New"/>
                <a:ea typeface="Times New Roman"/>
              </a:rPr>
              <a:t> age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&lt;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solidFill>
                  <a:srgbClr val="00B0F0"/>
                </a:solidFill>
                <a:latin typeface="Courier New"/>
                <a:ea typeface="Times New Roman"/>
              </a:rPr>
              <a:t>5</a:t>
            </a:r>
            <a:r>
              <a:rPr lang="en-US" sz="2400" b="1" dirty="0">
                <a:latin typeface="Courier New"/>
                <a:ea typeface="Times New Roman"/>
              </a:rPr>
              <a:t>: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    </a:t>
            </a:r>
            <a:r>
              <a:rPr lang="en-US" sz="2400" b="1" dirty="0" err="1">
                <a:latin typeface="Courier New"/>
                <a:ea typeface="Times New Roman"/>
              </a:rPr>
              <a:t>Fout.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write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( s )</a:t>
            </a:r>
            <a:endParaRPr lang="ru-RU" sz="2400" b="1" dirty="0">
              <a:latin typeface="Courier New"/>
              <a:ea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2113" y="809625"/>
            <a:ext cx="1422400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kern="0" dirty="0">
                <a:solidFill>
                  <a:srgbClr val="333399"/>
                </a:solidFill>
                <a:latin typeface="Arial"/>
              </a:rPr>
              <a:t>или так:</a:t>
            </a:r>
            <a:endParaRPr lang="ru-RU" b="1" dirty="0">
              <a:solidFill>
                <a:srgbClr val="333399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61963" y="3895725"/>
            <a:ext cx="8423275" cy="1570038"/>
          </a:xfrm>
          <a:prstGeom prst="rect">
            <a:avLst/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FF"/>
                </a:solidFill>
                <a:latin typeface="Courier New"/>
                <a:ea typeface="Times New Roman"/>
              </a:rPr>
              <a:t>for </a:t>
            </a:r>
            <a:r>
              <a:rPr lang="en-US" sz="2400" b="1" dirty="0">
                <a:latin typeface="Courier New"/>
                <a:ea typeface="Times New Roman"/>
              </a:rPr>
              <a:t>s </a:t>
            </a:r>
            <a:r>
              <a:rPr lang="en-US" sz="2400" b="1" dirty="0">
                <a:solidFill>
                  <a:srgbClr val="0000FF"/>
                </a:solidFill>
                <a:latin typeface="Courier New"/>
                <a:ea typeface="Times New Roman"/>
              </a:rPr>
              <a:t>in</a:t>
            </a:r>
            <a:r>
              <a:rPr lang="en-US" sz="2400" b="1" dirty="0">
                <a:latin typeface="Courier New"/>
                <a:ea typeface="Times New Roman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/>
                <a:ea typeface="Times New Roman"/>
              </a:rPr>
              <a:t>open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( </a:t>
            </a:r>
            <a:r>
              <a:rPr lang="en-US" sz="2400" b="1" dirty="0">
                <a:solidFill>
                  <a:srgbClr val="C00000"/>
                </a:solidFill>
                <a:latin typeface="Courier New"/>
                <a:ea typeface="Times New Roman"/>
              </a:rPr>
              <a:t>"input.txt"</a:t>
            </a:r>
            <a:r>
              <a:rPr lang="en-US" sz="2400" b="1" dirty="0">
                <a:latin typeface="Courier New"/>
                <a:ea typeface="Times New Roman"/>
              </a:rPr>
              <a:t> ):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  age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int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( </a:t>
            </a:r>
            <a:r>
              <a:rPr lang="en-US" sz="2400" b="1" dirty="0" err="1">
                <a:latin typeface="Courier New"/>
                <a:ea typeface="Times New Roman"/>
              </a:rPr>
              <a:t>s.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split</a:t>
            </a:r>
            <a:r>
              <a:rPr lang="en-US" sz="2400" b="1" dirty="0">
                <a:latin typeface="Courier New"/>
                <a:ea typeface="Times New Roman"/>
              </a:rPr>
              <a:t>()[</a:t>
            </a:r>
            <a:r>
              <a:rPr lang="en-US" sz="2400" b="1" dirty="0">
                <a:solidFill>
                  <a:srgbClr val="00B0F0"/>
                </a:solidFill>
                <a:latin typeface="Courier New"/>
                <a:ea typeface="Times New Roman"/>
              </a:rPr>
              <a:t>1</a:t>
            </a:r>
            <a:r>
              <a:rPr lang="en-US" sz="2400" b="1" dirty="0">
                <a:latin typeface="Courier New"/>
                <a:ea typeface="Times New Roman"/>
              </a:rPr>
              <a:t>] )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  </a:t>
            </a:r>
            <a:r>
              <a:rPr lang="en-US" sz="2400" b="1" dirty="0">
                <a:solidFill>
                  <a:srgbClr val="0000FF"/>
                </a:solidFill>
                <a:latin typeface="Courier New"/>
                <a:ea typeface="Times New Roman"/>
              </a:rPr>
              <a:t>if</a:t>
            </a:r>
            <a:r>
              <a:rPr lang="en-US" sz="2400" b="1" dirty="0">
                <a:latin typeface="Courier New"/>
                <a:ea typeface="Times New Roman"/>
              </a:rPr>
              <a:t> age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&lt;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solidFill>
                  <a:srgbClr val="00B0F0"/>
                </a:solidFill>
                <a:latin typeface="Courier New"/>
                <a:ea typeface="Times New Roman"/>
              </a:rPr>
              <a:t>5</a:t>
            </a:r>
            <a:r>
              <a:rPr lang="en-US" sz="2400" b="1" dirty="0">
                <a:latin typeface="Courier New"/>
                <a:ea typeface="Times New Roman"/>
              </a:rPr>
              <a:t>: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    </a:t>
            </a:r>
            <a:r>
              <a:rPr lang="en-US" sz="2400" b="1" dirty="0" err="1">
                <a:latin typeface="Courier New"/>
                <a:ea typeface="Times New Roman"/>
              </a:rPr>
              <a:t>Fout.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write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( s )</a:t>
            </a:r>
            <a:endParaRPr lang="ru-RU" sz="2400" b="1" dirty="0">
              <a:latin typeface="Courier New"/>
              <a:ea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2113" y="3381375"/>
            <a:ext cx="142240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kern="0" dirty="0">
                <a:solidFill>
                  <a:srgbClr val="333399"/>
                </a:solidFill>
                <a:latin typeface="Arial"/>
              </a:rPr>
              <a:t>или так:</a:t>
            </a:r>
            <a:endParaRPr lang="ru-RU" b="1" dirty="0">
              <a:solidFill>
                <a:srgbClr val="3333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/>
      <p:bldP spid="6" grpId="0" build="p" animBg="1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Задачи</a:t>
            </a:r>
          </a:p>
        </p:txBody>
      </p:sp>
      <p:sp>
        <p:nvSpPr>
          <p:cNvPr id="162819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97EB58C-C5DA-4632-84F7-794F05979754}" type="slidenum">
              <a:rPr lang="ru-RU" altLang="ru-RU" smtClean="0"/>
              <a:pPr/>
              <a:t>19</a:t>
            </a:fld>
            <a:endParaRPr lang="ru-RU" altLang="ru-RU" smtClean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69888" y="809625"/>
            <a:ext cx="8666162" cy="449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 eaLnBrk="1" hangingPunct="1">
              <a:defRPr/>
            </a:pPr>
            <a:r>
              <a:rPr lang="ru-RU" sz="2200" b="1" dirty="0">
                <a:solidFill>
                  <a:srgbClr val="3333FF"/>
                </a:solidFill>
                <a:latin typeface="Arial" panose="020B0604020202020204" pitchFamily="34" charset="0"/>
              </a:rPr>
              <a:t>«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</a:rPr>
              <a:t>A</a:t>
            </a:r>
            <a:r>
              <a:rPr lang="ru-RU" sz="2200" b="1" dirty="0">
                <a:solidFill>
                  <a:srgbClr val="3333FF"/>
                </a:solidFill>
                <a:latin typeface="Arial" panose="020B0604020202020204" pitchFamily="34" charset="0"/>
              </a:rPr>
              <a:t>»: </a:t>
            </a:r>
            <a:r>
              <a:rPr lang="ru-RU" sz="2200" dirty="0">
                <a:latin typeface="Arial" panose="020B0604020202020204" pitchFamily="34" charset="0"/>
              </a:rPr>
              <a:t>В файле записаны данные о результатах сдачи экзамена. Каждая строка содержит фамилию, имя и количество баллов, разделенные пробелами:</a:t>
            </a:r>
          </a:p>
          <a:p>
            <a:pPr marL="630238" indent="-630238" algn="ctr" eaLnBrk="1" hangingPunct="1">
              <a:defRPr/>
            </a:pPr>
            <a:r>
              <a:rPr lang="ru-RU" sz="2200" b="1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&lt;Фамилия&gt; &lt;Имя&gt; &lt;Количество баллов&gt;</a:t>
            </a:r>
          </a:p>
          <a:p>
            <a:pPr marL="630238" indent="-4763" eaLnBrk="1" hangingPunct="1">
              <a:defRPr/>
            </a:pPr>
            <a:r>
              <a:rPr lang="ru-RU" sz="2200" dirty="0">
                <a:latin typeface="Arial" panose="020B0604020202020204" pitchFamily="34" charset="0"/>
              </a:rPr>
              <a:t>Вывести в другой файл фамилии и имена тех учеников, которые получили больше 80 баллов.</a:t>
            </a:r>
            <a:endParaRPr lang="en-US" sz="2200" dirty="0">
              <a:latin typeface="Arial" panose="020B0604020202020204" pitchFamily="34" charset="0"/>
            </a:endParaRPr>
          </a:p>
          <a:p>
            <a:pPr marL="630238" indent="-630238" eaLnBrk="1" hangingPunct="1">
              <a:defRPr/>
            </a:pPr>
            <a:endParaRPr lang="en-US" sz="2200" dirty="0">
              <a:latin typeface="Arial" panose="020B0604020202020204" pitchFamily="34" charset="0"/>
            </a:endParaRPr>
          </a:p>
          <a:p>
            <a:pPr marL="625475" indent="-622300" eaLnBrk="1" hangingPunct="1">
              <a:defRPr/>
            </a:pPr>
            <a:r>
              <a:rPr lang="ru-RU" sz="2200" b="1" dirty="0">
                <a:solidFill>
                  <a:srgbClr val="3333FF"/>
                </a:solidFill>
                <a:latin typeface="Arial" panose="020B0604020202020204" pitchFamily="34" charset="0"/>
              </a:rPr>
              <a:t>«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</a:rPr>
              <a:t>B</a:t>
            </a:r>
            <a:r>
              <a:rPr lang="ru-RU" sz="2200" b="1" dirty="0">
                <a:solidFill>
                  <a:srgbClr val="3333FF"/>
                </a:solidFill>
                <a:latin typeface="Arial" panose="020B0604020202020204" pitchFamily="34" charset="0"/>
              </a:rPr>
              <a:t>»: </a:t>
            </a:r>
            <a:r>
              <a:rPr lang="ru-RU" sz="2200" dirty="0">
                <a:latin typeface="Arial" panose="020B0604020202020204" pitchFamily="34" charset="0"/>
              </a:rPr>
              <a:t>В предыдущей задаче добавить к полученному списку нумерацию, сократить имя до одной буквы и поставить перед фамилией:</a:t>
            </a:r>
          </a:p>
          <a:p>
            <a:pPr marL="1077913" eaLnBrk="1" hangingPunct="1">
              <a:defRPr/>
            </a:pPr>
            <a:r>
              <a:rPr lang="ru-RU" sz="2200" b="1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П. Иванов</a:t>
            </a:r>
          </a:p>
          <a:p>
            <a:pPr marL="1077913" eaLnBrk="1" hangingPunct="1">
              <a:defRPr/>
            </a:pPr>
            <a:r>
              <a:rPr lang="ru-RU" sz="2200" b="1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И. Петров</a:t>
            </a:r>
          </a:p>
          <a:p>
            <a:pPr marL="1077913" eaLnBrk="1" hangingPunct="1">
              <a:defRPr/>
            </a:pPr>
            <a:r>
              <a:rPr lang="ru-RU" sz="2200" b="1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Заголовок 4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Как работать с файлами?</a:t>
            </a:r>
          </a:p>
        </p:txBody>
      </p:sp>
      <p:sp>
        <p:nvSpPr>
          <p:cNvPr id="146435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617778B-B208-4EC6-92CB-8730CF381BE7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  <p:sp>
        <p:nvSpPr>
          <p:cNvPr id="6" name="Скругленный прямоугольник 5"/>
          <p:cNvSpPr/>
          <p:nvPr/>
        </p:nvSpPr>
        <p:spPr bwMode="auto">
          <a:xfrm>
            <a:off x="2970213" y="1004888"/>
            <a:ext cx="2317750" cy="596900"/>
          </a:xfrm>
          <a:prstGeom prst="roundRect">
            <a:avLst/>
          </a:prstGeom>
          <a:solidFill>
            <a:srgbClr val="E6E6FF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ru-RU" sz="2800" b="1" dirty="0"/>
              <a:t>файлы</a:t>
            </a:r>
          </a:p>
        </p:txBody>
      </p:sp>
      <p:sp>
        <p:nvSpPr>
          <p:cNvPr id="7" name="Скругленный прямоугольник 6"/>
          <p:cNvSpPr/>
          <p:nvPr/>
        </p:nvSpPr>
        <p:spPr bwMode="auto">
          <a:xfrm>
            <a:off x="968375" y="2254250"/>
            <a:ext cx="2317750" cy="596900"/>
          </a:xfrm>
          <a:prstGeom prst="roundRect">
            <a:avLst/>
          </a:prstGeom>
          <a:solidFill>
            <a:srgbClr val="E6E6FF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ru-RU" sz="2800" b="1" dirty="0"/>
              <a:t>текстовые</a:t>
            </a:r>
          </a:p>
        </p:txBody>
      </p:sp>
      <p:sp>
        <p:nvSpPr>
          <p:cNvPr id="8" name="Скругленный прямоугольник 7"/>
          <p:cNvSpPr/>
          <p:nvPr/>
        </p:nvSpPr>
        <p:spPr bwMode="auto">
          <a:xfrm>
            <a:off x="4970463" y="2254250"/>
            <a:ext cx="2317750" cy="596900"/>
          </a:xfrm>
          <a:prstGeom prst="roundRect">
            <a:avLst/>
          </a:prstGeom>
          <a:solidFill>
            <a:srgbClr val="E6E6FF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ru-RU" sz="2800" b="1" dirty="0"/>
              <a:t>двоичные</a:t>
            </a:r>
          </a:p>
        </p:txBody>
      </p:sp>
      <p:sp>
        <p:nvSpPr>
          <p:cNvPr id="9" name="Блок-схема: процесс 8"/>
          <p:cNvSpPr/>
          <p:nvPr/>
        </p:nvSpPr>
        <p:spPr bwMode="auto">
          <a:xfrm>
            <a:off x="407988" y="2906713"/>
            <a:ext cx="4191000" cy="2017712"/>
          </a:xfrm>
          <a:prstGeom prst="flowChartProcess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ru-RU" sz="2400" dirty="0">
                <a:latin typeface="Arial" panose="020B0604020202020204" pitchFamily="34" charset="0"/>
              </a:rPr>
              <a:t>«</a:t>
            </a:r>
            <a:r>
              <a:rPr lang="en-US" sz="2400" b="1" i="1" dirty="0">
                <a:solidFill>
                  <a:srgbClr val="333399"/>
                </a:solidFill>
                <a:latin typeface="Arial" panose="020B0604020202020204" pitchFamily="34" charset="0"/>
              </a:rPr>
              <a:t>plain text</a:t>
            </a:r>
            <a:r>
              <a:rPr lang="ru-RU" sz="2400" dirty="0">
                <a:latin typeface="Arial" panose="020B0604020202020204" pitchFamily="34" charset="0"/>
              </a:rPr>
              <a:t>»</a:t>
            </a:r>
            <a:r>
              <a:rPr lang="en-US" sz="2400" dirty="0">
                <a:latin typeface="Arial" panose="020B0604020202020204" pitchFamily="34" charset="0"/>
              </a:rPr>
              <a:t>: </a:t>
            </a:r>
          </a:p>
          <a:p>
            <a:pPr marL="180975" indent="-180975" eaLnBrk="1" hangingPunct="1">
              <a:buFont typeface="Arial" pitchFamily="34" charset="0"/>
              <a:buChar char="•"/>
              <a:defRPr/>
            </a:pPr>
            <a:r>
              <a:rPr lang="ru-RU" sz="2400" dirty="0">
                <a:latin typeface="Arial" panose="020B0604020202020204" pitchFamily="34" charset="0"/>
              </a:rPr>
              <a:t>текст, разбитый на строки;</a:t>
            </a:r>
          </a:p>
          <a:p>
            <a:pPr marL="180975" indent="-180975" eaLnBrk="1" hangingPunct="1">
              <a:buFont typeface="Arial" pitchFamily="34" charset="0"/>
              <a:buChar char="•"/>
              <a:defRPr/>
            </a:pPr>
            <a:r>
              <a:rPr lang="ru-RU" sz="2400" dirty="0">
                <a:latin typeface="Arial" panose="020B0604020202020204" pitchFamily="34" charset="0"/>
              </a:rPr>
              <a:t>из специальных символов только символы перехода на новую строку</a:t>
            </a:r>
            <a:endParaRPr lang="ru-RU" sz="2400" dirty="0"/>
          </a:p>
        </p:txBody>
      </p:sp>
      <p:sp>
        <p:nvSpPr>
          <p:cNvPr id="10" name="Блок-схема: процесс 9"/>
          <p:cNvSpPr>
            <a:spLocks noChangeArrowheads="1"/>
          </p:cNvSpPr>
          <p:nvPr/>
        </p:nvSpPr>
        <p:spPr bwMode="auto">
          <a:xfrm>
            <a:off x="4843463" y="2906713"/>
            <a:ext cx="4192587" cy="2017712"/>
          </a:xfrm>
          <a:prstGeom prst="flowChartProcess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 type="triangle" w="lg" len="lg"/>
              </a14:hiddenLine>
            </a:ext>
          </a:extLst>
        </p:spPr>
        <p:txBody>
          <a:bodyPr/>
          <a:lstStyle>
            <a:lvl1pPr marL="180975" indent="-18097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ru-RU" altLang="ru-RU" sz="2400"/>
              <a:t>любые символы</a:t>
            </a:r>
          </a:p>
          <a:p>
            <a:pPr eaLnBrk="1" hangingPunct="1">
              <a:buFontTx/>
              <a:buChar char="•"/>
            </a:pPr>
            <a:r>
              <a:rPr lang="ru-RU" altLang="ru-RU" sz="2400"/>
              <a:t>рисунки, звуки, видео, …</a:t>
            </a:r>
          </a:p>
        </p:txBody>
      </p:sp>
      <p:grpSp>
        <p:nvGrpSpPr>
          <p:cNvPr id="2" name="Группа 12"/>
          <p:cNvGrpSpPr>
            <a:grpSpLocks/>
          </p:cNvGrpSpPr>
          <p:nvPr/>
        </p:nvGrpSpPr>
        <p:grpSpPr bwMode="auto">
          <a:xfrm>
            <a:off x="2743200" y="1601788"/>
            <a:ext cx="2589213" cy="652462"/>
            <a:chOff x="2743200" y="1602463"/>
            <a:chExt cx="2589299" cy="651850"/>
          </a:xfrm>
        </p:grpSpPr>
        <p:sp>
          <p:nvSpPr>
            <p:cNvPr id="146442" name="Полилиния 10"/>
            <p:cNvSpPr>
              <a:spLocks noChangeArrowheads="1"/>
            </p:cNvSpPr>
            <p:nvPr/>
          </p:nvSpPr>
          <p:spPr bwMode="auto">
            <a:xfrm>
              <a:off x="2743200" y="1602463"/>
              <a:ext cx="1294646" cy="651850"/>
            </a:xfrm>
            <a:custGeom>
              <a:avLst/>
              <a:gdLst>
                <a:gd name="T0" fmla="*/ 1294646 w 1294646"/>
                <a:gd name="T1" fmla="*/ 0 h 651850"/>
                <a:gd name="T2" fmla="*/ 0 w 1294646"/>
                <a:gd name="T3" fmla="*/ 651850 h 651850"/>
                <a:gd name="T4" fmla="*/ 0 60000 65536"/>
                <a:gd name="T5" fmla="*/ 0 60000 65536"/>
                <a:gd name="T6" fmla="*/ 0 w 1294646"/>
                <a:gd name="T7" fmla="*/ 0 h 651850"/>
                <a:gd name="T8" fmla="*/ 1294646 w 1294646"/>
                <a:gd name="T9" fmla="*/ 651850 h 65185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94646" h="651850">
                  <a:moveTo>
                    <a:pt x="1294646" y="0"/>
                  </a:moveTo>
                  <a:lnTo>
                    <a:pt x="0" y="651850"/>
                  </a:lnTo>
                </a:path>
              </a:pathLst>
            </a:custGeom>
            <a:noFill/>
            <a:ln w="12700" algn="ctr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6443" name="Полилиния 11"/>
            <p:cNvSpPr>
              <a:spLocks noChangeArrowheads="1"/>
            </p:cNvSpPr>
            <p:nvPr/>
          </p:nvSpPr>
          <p:spPr bwMode="auto">
            <a:xfrm flipH="1">
              <a:off x="4037853" y="1602463"/>
              <a:ext cx="1294646" cy="651850"/>
            </a:xfrm>
            <a:custGeom>
              <a:avLst/>
              <a:gdLst>
                <a:gd name="T0" fmla="*/ 1294646 w 1294646"/>
                <a:gd name="T1" fmla="*/ 0 h 651850"/>
                <a:gd name="T2" fmla="*/ 0 w 1294646"/>
                <a:gd name="T3" fmla="*/ 651850 h 651850"/>
                <a:gd name="T4" fmla="*/ 0 60000 65536"/>
                <a:gd name="T5" fmla="*/ 0 60000 65536"/>
                <a:gd name="T6" fmla="*/ 0 w 1294646"/>
                <a:gd name="T7" fmla="*/ 0 h 651850"/>
                <a:gd name="T8" fmla="*/ 1294646 w 1294646"/>
                <a:gd name="T9" fmla="*/ 651850 h 65185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94646" h="651850">
                  <a:moveTo>
                    <a:pt x="1294646" y="0"/>
                  </a:moveTo>
                  <a:lnTo>
                    <a:pt x="0" y="651850"/>
                  </a:lnTo>
                </a:path>
              </a:pathLst>
            </a:custGeom>
            <a:noFill/>
            <a:ln w="12700" algn="ctr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Задачи</a:t>
            </a:r>
          </a:p>
        </p:txBody>
      </p:sp>
      <p:sp>
        <p:nvSpPr>
          <p:cNvPr id="163843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548B0C2-6FB5-4EFA-96AB-95EDFE0671B7}" type="slidenum">
              <a:rPr lang="ru-RU" altLang="ru-RU" smtClean="0"/>
              <a:pPr/>
              <a:t>20</a:t>
            </a:fld>
            <a:endParaRPr lang="ru-RU" altLang="ru-RU" smtClean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69888" y="809625"/>
            <a:ext cx="8666162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 eaLnBrk="1" hangingPunct="1">
              <a:defRPr/>
            </a:pPr>
            <a:r>
              <a:rPr lang="ru-RU" sz="2200" b="1" dirty="0">
                <a:solidFill>
                  <a:srgbClr val="3333FF"/>
                </a:solidFill>
                <a:latin typeface="Arial" panose="020B0604020202020204" pitchFamily="34" charset="0"/>
              </a:rPr>
              <a:t>«</a:t>
            </a:r>
            <a:r>
              <a:rPr lang="en-US" sz="2200" b="1" dirty="0">
                <a:solidFill>
                  <a:srgbClr val="3333FF"/>
                </a:solidFill>
                <a:latin typeface="Arial" panose="020B0604020202020204" pitchFamily="34" charset="0"/>
              </a:rPr>
              <a:t>C</a:t>
            </a:r>
            <a:r>
              <a:rPr lang="ru-RU" sz="2200" b="1" dirty="0">
                <a:solidFill>
                  <a:srgbClr val="3333FF"/>
                </a:solidFill>
                <a:latin typeface="Arial" panose="020B0604020202020204" pitchFamily="34" charset="0"/>
              </a:rPr>
              <a:t>»: </a:t>
            </a:r>
            <a:r>
              <a:rPr lang="ru-RU" sz="2200" dirty="0">
                <a:latin typeface="Arial" panose="020B0604020202020204" pitchFamily="34" charset="0"/>
              </a:rPr>
              <a:t>В файле записаны данные о результатах сдачи экзамена. Каждая строка содержит фамилию, имя и количество баллов, разделенные пробелами:</a:t>
            </a:r>
          </a:p>
          <a:p>
            <a:pPr marL="630238" indent="-630238" algn="ctr" eaLnBrk="1" hangingPunct="1">
              <a:defRPr/>
            </a:pPr>
            <a:r>
              <a:rPr lang="ru-RU" sz="2200" b="1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&lt;Фамилия&gt; &lt;Имя&gt; &lt;Количество баллов&gt;</a:t>
            </a:r>
          </a:p>
          <a:p>
            <a:pPr marL="630238" indent="-4763" eaLnBrk="1" hangingPunct="1">
              <a:defRPr/>
            </a:pPr>
            <a:r>
              <a:rPr lang="ru-RU" sz="2200" dirty="0">
                <a:latin typeface="Arial" panose="020B0604020202020204" pitchFamily="34" charset="0"/>
              </a:rPr>
              <a:t>Вывести в другой файл данные учеников, которые получили больше 80 баллов.  Список должен быть отсортирован по убыванию балла. Формат выходных данных: </a:t>
            </a:r>
          </a:p>
          <a:p>
            <a:pPr marL="1074738" indent="3175" eaLnBrk="1" hangingPunct="1">
              <a:defRPr/>
            </a:pPr>
            <a:r>
              <a:rPr lang="ru-RU" sz="2200" b="1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П. Иванов	 98</a:t>
            </a:r>
          </a:p>
          <a:p>
            <a:pPr marL="1074738" indent="3175" eaLnBrk="1" hangingPunct="1">
              <a:defRPr/>
            </a:pPr>
            <a:r>
              <a:rPr lang="ru-RU" sz="2200" b="1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И. Петров </a:t>
            </a:r>
            <a:r>
              <a:rPr lang="en-US" sz="2200" b="1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200" b="1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96</a:t>
            </a:r>
          </a:p>
          <a:p>
            <a:pPr marL="1074738" indent="3175" eaLnBrk="1" hangingPunct="1">
              <a:defRPr/>
            </a:pPr>
            <a:r>
              <a:rPr lang="ru-RU" sz="2200" b="1" dirty="0">
                <a:solidFill>
                  <a:srgbClr val="333399"/>
                </a:solidFill>
                <a:latin typeface="Courier New" pitchFamily="49" charset="0"/>
                <a:cs typeface="Courier New" pitchFamily="49" charset="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D54DBE1-8BDE-46E8-A97B-99617D082FEC}" type="slidenum">
              <a:rPr lang="ru-RU" altLang="ru-RU" smtClean="0"/>
              <a:pPr/>
              <a:t>21</a:t>
            </a:fld>
            <a:endParaRPr lang="ru-RU" altLang="ru-RU" smtClean="0"/>
          </a:p>
        </p:txBody>
      </p:sp>
      <p:sp>
        <p:nvSpPr>
          <p:cNvPr id="164867" name="Заголовок 5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Конец фильма</a:t>
            </a:r>
          </a:p>
        </p:txBody>
      </p:sp>
      <p:sp>
        <p:nvSpPr>
          <p:cNvPr id="164868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4869" name="Прямоугольник 4"/>
          <p:cNvSpPr>
            <a:spLocks noChangeArrowheads="1"/>
          </p:cNvSpPr>
          <p:nvPr/>
        </p:nvSpPr>
        <p:spPr bwMode="auto">
          <a:xfrm>
            <a:off x="161925" y="1676400"/>
            <a:ext cx="8820150" cy="384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800" b="1">
                <a:solidFill>
                  <a:srgbClr val="000000"/>
                </a:solidFill>
              </a:rPr>
              <a:t>ПОЛЯКОВ Константин Юрьевич</a:t>
            </a:r>
          </a:p>
          <a:p>
            <a:pPr algn="ctr" eaLnBrk="1" hangingPunct="1"/>
            <a:r>
              <a:rPr lang="ru-RU" altLang="ru-RU" sz="2800">
                <a:solidFill>
                  <a:srgbClr val="000000"/>
                </a:solidFill>
              </a:rPr>
              <a:t>д.т.н., учитель информатики</a:t>
            </a:r>
            <a:endParaRPr lang="en-US" altLang="ru-RU" sz="2800">
              <a:solidFill>
                <a:srgbClr val="000000"/>
              </a:solidFill>
            </a:endParaRPr>
          </a:p>
          <a:p>
            <a:pPr algn="ctr" eaLnBrk="1" hangingPunct="1"/>
            <a:r>
              <a:rPr lang="ru-RU" altLang="ru-RU" sz="2800">
                <a:solidFill>
                  <a:srgbClr val="000000"/>
                </a:solidFill>
              </a:rPr>
              <a:t>ГБОУ СОШ № 163, г. Санкт-Петербург</a:t>
            </a:r>
          </a:p>
          <a:p>
            <a:pPr algn="ctr" eaLnBrk="1" hangingPunct="1"/>
            <a:r>
              <a:rPr lang="en-US" altLang="ru-RU" sz="2800">
                <a:solidFill>
                  <a:srgbClr val="000000"/>
                </a:solidFill>
                <a:hlinkClick r:id="rId3"/>
              </a:rPr>
              <a:t>kpolyakov@mail.ru</a:t>
            </a:r>
            <a:endParaRPr lang="en-US" altLang="ru-RU" sz="2800">
              <a:solidFill>
                <a:srgbClr val="000000"/>
              </a:solidFill>
            </a:endParaRPr>
          </a:p>
          <a:p>
            <a:pPr algn="ctr" eaLnBrk="1" hangingPunct="1">
              <a:spcBef>
                <a:spcPts val="2400"/>
              </a:spcBef>
            </a:pPr>
            <a:r>
              <a:rPr lang="en-US" altLang="ru-RU" sz="2800">
                <a:solidFill>
                  <a:srgbClr val="000000"/>
                </a:solidFill>
              </a:rPr>
              <a:t> </a:t>
            </a:r>
            <a:r>
              <a:rPr lang="ru-RU" altLang="ru-RU" sz="2800" b="1">
                <a:solidFill>
                  <a:srgbClr val="000000"/>
                </a:solidFill>
              </a:rPr>
              <a:t>ЕРЕМИН Евгений Александрович</a:t>
            </a:r>
            <a:endParaRPr lang="ru-RU" altLang="ru-RU" sz="2800">
              <a:solidFill>
                <a:srgbClr val="000000"/>
              </a:solidFill>
            </a:endParaRPr>
          </a:p>
          <a:p>
            <a:pPr algn="ctr" eaLnBrk="1" hangingPunct="1"/>
            <a:r>
              <a:rPr lang="ru-RU" altLang="ru-RU" sz="2800">
                <a:solidFill>
                  <a:srgbClr val="000000"/>
                </a:solidFill>
              </a:rPr>
              <a:t>к.ф.-м.н., доцент кафедры мультимедийной дидактики и ИТО ПГГПУ, г. Пермь</a:t>
            </a:r>
          </a:p>
          <a:p>
            <a:pPr algn="ctr" eaLnBrk="1" hangingPunct="1"/>
            <a:r>
              <a:rPr lang="en-US" altLang="ru-RU" sz="2800">
                <a:solidFill>
                  <a:srgbClr val="000000"/>
                </a:solidFill>
                <a:hlinkClick r:id="rId4"/>
              </a:rPr>
              <a:t>eremin@pspu.ac.ru</a:t>
            </a:r>
            <a:r>
              <a:rPr lang="ru-RU" altLang="ru-RU" sz="280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Источники иллюстраций</a:t>
            </a:r>
          </a:p>
        </p:txBody>
      </p:sp>
      <p:sp>
        <p:nvSpPr>
          <p:cNvPr id="165891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53FD017-818C-46BD-8C68-8CEEBFC73157}" type="slidenum">
              <a:rPr lang="ru-RU" altLang="ru-RU" smtClean="0"/>
              <a:pPr/>
              <a:t>22</a:t>
            </a:fld>
            <a:endParaRPr lang="ru-RU" altLang="ru-RU" smtClean="0"/>
          </a:p>
        </p:txBody>
      </p:sp>
      <p:sp>
        <p:nvSpPr>
          <p:cNvPr id="4" name="TextBox 3"/>
          <p:cNvSpPr txBox="1"/>
          <p:nvPr/>
        </p:nvSpPr>
        <p:spPr>
          <a:xfrm>
            <a:off x="392113" y="812800"/>
            <a:ext cx="8080375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49263" indent="-449263" eaLnBrk="1" hangingPunct="1">
              <a:buFont typeface="+mj-lt"/>
              <a:buAutoNum type="arabicPeriod"/>
              <a:defRPr/>
            </a:pPr>
            <a:r>
              <a:rPr lang="en-US" dirty="0">
                <a:latin typeface="Arial" panose="020B0604020202020204" pitchFamily="34" charset="0"/>
                <a:hlinkClick r:id="rId2"/>
              </a:rPr>
              <a:t>www.mcdonalds.com</a:t>
            </a:r>
            <a:r>
              <a:rPr lang="ru-RU" i="1" dirty="0">
                <a:latin typeface="Arial" panose="020B0604020202020204" pitchFamily="34" charset="0"/>
              </a:rPr>
              <a:t> </a:t>
            </a:r>
            <a:endParaRPr lang="ru-RU" dirty="0">
              <a:latin typeface="+mj-lt"/>
            </a:endParaRPr>
          </a:p>
          <a:p>
            <a:pPr marL="449263" indent="-449263" eaLnBrk="1" hangingPunct="1">
              <a:buFont typeface="+mj-lt"/>
              <a:buAutoNum type="arabicPeriod"/>
              <a:defRPr/>
            </a:pPr>
            <a:r>
              <a:rPr lang="ru-RU" dirty="0">
                <a:latin typeface="+mj-lt"/>
              </a:rPr>
              <a:t>иллюстрации художников издательства «Бином»</a:t>
            </a:r>
          </a:p>
          <a:p>
            <a:pPr marL="449263" indent="-449263" eaLnBrk="1" hangingPunct="1">
              <a:buFont typeface="+mj-lt"/>
              <a:buAutoNum type="arabicPeriod"/>
              <a:defRPr/>
            </a:pPr>
            <a:r>
              <a:rPr lang="ru-RU" dirty="0">
                <a:latin typeface="+mj-lt"/>
              </a:rPr>
              <a:t>авторские материалы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Принцип сэндвича</a:t>
            </a:r>
          </a:p>
        </p:txBody>
      </p:sp>
      <p:sp>
        <p:nvSpPr>
          <p:cNvPr id="147459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C6A0CC4-E9A0-435D-8F4F-7CDAAA3F399F}" type="slidenum">
              <a:rPr lang="ru-RU" altLang="ru-RU" smtClean="0"/>
              <a:pPr/>
              <a:t>3</a:t>
            </a:fld>
            <a:endParaRPr lang="ru-RU" altLang="ru-RU" smtClean="0"/>
          </a:p>
        </p:txBody>
      </p:sp>
      <p:sp>
        <p:nvSpPr>
          <p:cNvPr id="147460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" name="Группа 33"/>
          <p:cNvGrpSpPr>
            <a:grpSpLocks/>
          </p:cNvGrpSpPr>
          <p:nvPr/>
        </p:nvGrpSpPr>
        <p:grpSpPr bwMode="auto">
          <a:xfrm>
            <a:off x="5395913" y="1111250"/>
            <a:ext cx="2549525" cy="357188"/>
            <a:chOff x="5396171" y="1111675"/>
            <a:chExt cx="2549530" cy="356503"/>
          </a:xfrm>
        </p:grpSpPr>
        <p:sp>
          <p:nvSpPr>
            <p:cNvPr id="147479" name="Text Box 10"/>
            <p:cNvSpPr txBox="1">
              <a:spLocks noChangeArrowheads="1"/>
            </p:cNvSpPr>
            <p:nvPr/>
          </p:nvSpPr>
          <p:spPr bwMode="auto">
            <a:xfrm>
              <a:off x="5871668" y="1111675"/>
              <a:ext cx="2074033" cy="3565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/>
              <a:r>
                <a:rPr lang="ru-RU" altLang="ru-RU" sz="2000">
                  <a:latin typeface="Calibri" pitchFamily="34" charset="0"/>
                  <a:cs typeface="Times New Roman" pitchFamily="18" charset="0"/>
                </a:rPr>
                <a:t>открыть файл</a:t>
              </a:r>
              <a:endParaRPr lang="ru-RU" altLang="ru-RU" sz="3600"/>
            </a:p>
          </p:txBody>
        </p:sp>
        <p:sp>
          <p:nvSpPr>
            <p:cNvPr id="147480" name="AutoShape 9"/>
            <p:cNvSpPr>
              <a:spLocks noChangeArrowheads="1"/>
            </p:cNvSpPr>
            <p:nvPr/>
          </p:nvSpPr>
          <p:spPr bwMode="auto">
            <a:xfrm rot="16200000" flipV="1">
              <a:off x="5488223" y="1093693"/>
              <a:ext cx="220950" cy="405053"/>
            </a:xfrm>
            <a:prstGeom prst="downArrow">
              <a:avLst>
                <a:gd name="adj1" fmla="val 40000"/>
                <a:gd name="adj2" fmla="val 69884"/>
              </a:avLst>
            </a:pr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 sz="3600"/>
            </a:p>
          </p:txBody>
        </p:sp>
      </p:grpSp>
      <p:grpSp>
        <p:nvGrpSpPr>
          <p:cNvPr id="3" name="Группа 34"/>
          <p:cNvGrpSpPr>
            <a:grpSpLocks/>
          </p:cNvGrpSpPr>
          <p:nvPr/>
        </p:nvGrpSpPr>
        <p:grpSpPr bwMode="auto">
          <a:xfrm>
            <a:off x="5395913" y="1744663"/>
            <a:ext cx="2754312" cy="357187"/>
            <a:chOff x="5396171" y="1744753"/>
            <a:chExt cx="2754088" cy="356503"/>
          </a:xfrm>
        </p:grpSpPr>
        <p:sp>
          <p:nvSpPr>
            <p:cNvPr id="147477" name="AutoShape 8"/>
            <p:cNvSpPr>
              <a:spLocks noChangeArrowheads="1"/>
            </p:cNvSpPr>
            <p:nvPr/>
          </p:nvSpPr>
          <p:spPr bwMode="auto">
            <a:xfrm rot="16200000" flipV="1">
              <a:off x="5488223" y="1713167"/>
              <a:ext cx="220950" cy="405053"/>
            </a:xfrm>
            <a:prstGeom prst="downArrow">
              <a:avLst>
                <a:gd name="adj1" fmla="val 40000"/>
                <a:gd name="adj2" fmla="val 69884"/>
              </a:avLst>
            </a:pr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 sz="3600"/>
            </a:p>
          </p:txBody>
        </p:sp>
        <p:sp>
          <p:nvSpPr>
            <p:cNvPr id="147478" name="Text Box 6"/>
            <p:cNvSpPr txBox="1">
              <a:spLocks noChangeArrowheads="1"/>
            </p:cNvSpPr>
            <p:nvPr/>
          </p:nvSpPr>
          <p:spPr bwMode="auto">
            <a:xfrm>
              <a:off x="5871668" y="1744753"/>
              <a:ext cx="2278591" cy="3565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/>
              <a:r>
                <a:rPr lang="ru-RU" altLang="ru-RU" sz="2000">
                  <a:latin typeface="Calibri" pitchFamily="34" charset="0"/>
                  <a:cs typeface="Times New Roman" pitchFamily="18" charset="0"/>
                </a:rPr>
                <a:t>работа с  файлом</a:t>
              </a:r>
              <a:endParaRPr lang="ru-RU" altLang="ru-RU" sz="3600"/>
            </a:p>
          </p:txBody>
        </p:sp>
      </p:grpSp>
      <p:grpSp>
        <p:nvGrpSpPr>
          <p:cNvPr id="4" name="Группа 35"/>
          <p:cNvGrpSpPr>
            <a:grpSpLocks/>
          </p:cNvGrpSpPr>
          <p:nvPr/>
        </p:nvGrpSpPr>
        <p:grpSpPr bwMode="auto">
          <a:xfrm>
            <a:off x="5395913" y="2351088"/>
            <a:ext cx="2444750" cy="355600"/>
            <a:chOff x="5396171" y="2350672"/>
            <a:chExt cx="2443864" cy="356503"/>
          </a:xfrm>
        </p:grpSpPr>
        <p:sp>
          <p:nvSpPr>
            <p:cNvPr id="147475" name="AutoShape 7"/>
            <p:cNvSpPr>
              <a:spLocks noChangeArrowheads="1"/>
            </p:cNvSpPr>
            <p:nvPr/>
          </p:nvSpPr>
          <p:spPr bwMode="auto">
            <a:xfrm rot="16200000" flipV="1">
              <a:off x="5488223" y="2332641"/>
              <a:ext cx="220950" cy="405053"/>
            </a:xfrm>
            <a:prstGeom prst="downArrow">
              <a:avLst>
                <a:gd name="adj1" fmla="val 40000"/>
                <a:gd name="adj2" fmla="val 69884"/>
              </a:avLst>
            </a:pr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 sz="3600"/>
            </a:p>
          </p:txBody>
        </p:sp>
        <p:sp>
          <p:nvSpPr>
            <p:cNvPr id="147476" name="Text Box 5"/>
            <p:cNvSpPr txBox="1">
              <a:spLocks noChangeArrowheads="1"/>
            </p:cNvSpPr>
            <p:nvPr/>
          </p:nvSpPr>
          <p:spPr bwMode="auto">
            <a:xfrm>
              <a:off x="5871668" y="2350672"/>
              <a:ext cx="1968367" cy="3565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/>
              <a:r>
                <a:rPr lang="ru-RU" altLang="ru-RU" sz="2000">
                  <a:latin typeface="Calibri" pitchFamily="34" charset="0"/>
                  <a:cs typeface="Times New Roman" pitchFamily="18" charset="0"/>
                </a:rPr>
                <a:t>закрыть файл</a:t>
              </a:r>
              <a:endParaRPr lang="ru-RU" altLang="ru-RU" sz="3600"/>
            </a:p>
          </p:txBody>
        </p:sp>
      </p:grp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939800" y="1174750"/>
            <a:ext cx="865188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ru-RU" altLang="ru-RU" sz="2000" i="1">
                <a:latin typeface="Calibri" pitchFamily="34" charset="0"/>
                <a:cs typeface="Times New Roman" pitchFamily="18" charset="0"/>
              </a:rPr>
              <a:t>хлеб</a:t>
            </a:r>
            <a:endParaRPr lang="ru-RU" altLang="ru-RU" sz="3600"/>
          </a:p>
        </p:txBody>
      </p:sp>
      <p:sp>
        <p:nvSpPr>
          <p:cNvPr id="87043" name="Text Box 3"/>
          <p:cNvSpPr txBox="1">
            <a:spLocks noChangeArrowheads="1"/>
          </p:cNvSpPr>
          <p:nvPr/>
        </p:nvSpPr>
        <p:spPr bwMode="auto">
          <a:xfrm>
            <a:off x="939800" y="2298700"/>
            <a:ext cx="865188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ru-RU" altLang="ru-RU" sz="2000" i="1">
                <a:latin typeface="Calibri" pitchFamily="34" charset="0"/>
                <a:cs typeface="Times New Roman" pitchFamily="18" charset="0"/>
              </a:rPr>
              <a:t>хлеб</a:t>
            </a:r>
            <a:endParaRPr lang="ru-RU" altLang="ru-RU" sz="3600"/>
          </a:p>
        </p:txBody>
      </p:sp>
      <p:sp>
        <p:nvSpPr>
          <p:cNvPr id="87042" name="Text Box 2"/>
          <p:cNvSpPr txBox="1">
            <a:spLocks noChangeArrowheads="1"/>
          </p:cNvSpPr>
          <p:nvPr/>
        </p:nvSpPr>
        <p:spPr bwMode="auto">
          <a:xfrm>
            <a:off x="615950" y="1736725"/>
            <a:ext cx="1125538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ru-RU" altLang="ru-RU" sz="2000" i="1">
                <a:latin typeface="Calibri" pitchFamily="34" charset="0"/>
                <a:cs typeface="Times New Roman" pitchFamily="18" charset="0"/>
              </a:rPr>
              <a:t>начинка</a:t>
            </a:r>
            <a:endParaRPr lang="ru-RU" altLang="ru-RU" sz="3600"/>
          </a:p>
        </p:txBody>
      </p:sp>
      <p:pic>
        <p:nvPicPr>
          <p:cNvPr id="87065" name="Picture 2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40" b="3465"/>
          <a:stretch>
            <a:fillRect/>
          </a:stretch>
        </p:blipFill>
        <p:spPr bwMode="auto">
          <a:xfrm>
            <a:off x="1928813" y="2101850"/>
            <a:ext cx="3316287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pic>
        <p:nvPicPr>
          <p:cNvPr id="87064" name="Picture 2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8" y="1017588"/>
            <a:ext cx="3224212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pic>
        <p:nvPicPr>
          <p:cNvPr id="87074" name="Picture 3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0" y="1481138"/>
            <a:ext cx="3405188" cy="109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87075" name="Rectangle 35"/>
          <p:cNvSpPr>
            <a:spLocks noChangeArrowheads="1"/>
          </p:cNvSpPr>
          <p:nvPr/>
        </p:nvSpPr>
        <p:spPr bwMode="auto">
          <a:xfrm>
            <a:off x="896938" y="3868738"/>
            <a:ext cx="7469187" cy="1939925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 eaLnBrk="1" hangingPunct="1">
              <a:defRPr/>
            </a:pP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Fin</a:t>
            </a:r>
            <a:r>
              <a:rPr lang="en-US" sz="2400" b="1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=</a:t>
            </a:r>
            <a:r>
              <a:rPr lang="en-US" sz="2400" b="1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open</a:t>
            </a:r>
            <a:r>
              <a:rPr lang="en-US" sz="2400" b="1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(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"input.txt" </a:t>
            </a: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)</a:t>
            </a:r>
            <a:endParaRPr lang="ru-RU" sz="2400" b="1" dirty="0">
              <a:latin typeface="Courier New" pitchFamily="49" charset="0"/>
              <a:cs typeface="Times New Roman" pitchFamily="18" charset="0"/>
            </a:endParaRPr>
          </a:p>
          <a:p>
            <a:pPr marL="179388" indent="-93663" algn="just" eaLnBrk="1" hangingPunct="1">
              <a:defRPr/>
            </a:pPr>
            <a:r>
              <a:rPr lang="en-US" sz="2400" b="1" dirty="0" err="1">
                <a:latin typeface="Courier New" pitchFamily="49" charset="0"/>
                <a:cs typeface="Times New Roman" pitchFamily="18" charset="0"/>
              </a:rPr>
              <a:t>Fout</a:t>
            </a:r>
            <a:r>
              <a:rPr lang="en-US" sz="2400" b="1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=</a:t>
            </a:r>
            <a:r>
              <a:rPr lang="en-US" sz="2400" b="1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open</a:t>
            </a:r>
            <a:r>
              <a:rPr lang="en-US" sz="2400" b="1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(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"output.txt"</a:t>
            </a: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,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"w" </a:t>
            </a: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)</a:t>
            </a:r>
            <a:endParaRPr lang="ru-RU" sz="2400" b="1" dirty="0">
              <a:latin typeface="Courier New" pitchFamily="49" charset="0"/>
              <a:cs typeface="Times New Roman" pitchFamily="18" charset="0"/>
            </a:endParaRPr>
          </a:p>
          <a:p>
            <a:pPr marL="179388" indent="-93663" algn="just" eaLnBrk="1" hangingPunct="1">
              <a:defRPr/>
            </a:pP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  </a:t>
            </a:r>
            <a:r>
              <a:rPr lang="en-US" sz="2400" b="1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#</a:t>
            </a:r>
            <a:r>
              <a:rPr lang="ru-RU" sz="2400" b="1" dirty="0">
                <a:solidFill>
                  <a:srgbClr val="008000"/>
                </a:solidFill>
                <a:latin typeface="Courier New" pitchFamily="49" charset="0"/>
                <a:cs typeface="Times New Roman" pitchFamily="18" charset="0"/>
              </a:rPr>
              <a:t> здесь работаем с файлами</a:t>
            </a:r>
            <a:endParaRPr lang="ru-RU" sz="2400" b="1" dirty="0">
              <a:latin typeface="Courier New" pitchFamily="49" charset="0"/>
              <a:cs typeface="Times New Roman" pitchFamily="18" charset="0"/>
            </a:endParaRPr>
          </a:p>
          <a:p>
            <a:pPr marL="179388" indent="-93663" algn="just" eaLnBrk="1" hangingPunct="1">
              <a:defRPr/>
            </a:pPr>
            <a:r>
              <a:rPr lang="ru-RU" sz="2400" b="1" dirty="0" err="1">
                <a:latin typeface="Courier New" pitchFamily="49" charset="0"/>
                <a:cs typeface="Times New Roman" pitchFamily="18" charset="0"/>
              </a:rPr>
              <a:t>Fi</a:t>
            </a:r>
            <a:r>
              <a:rPr lang="en-US" sz="2400" b="1" dirty="0" err="1">
                <a:latin typeface="Courier New" pitchFamily="49" charset="0"/>
                <a:cs typeface="Times New Roman" pitchFamily="18" charset="0"/>
              </a:rPr>
              <a:t>n.close</a:t>
            </a: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()</a:t>
            </a:r>
            <a:endParaRPr lang="ru-RU" sz="2400" b="1" dirty="0">
              <a:latin typeface="Courier New" pitchFamily="49" charset="0"/>
              <a:cs typeface="Times New Roman" pitchFamily="18" charset="0"/>
            </a:endParaRPr>
          </a:p>
          <a:p>
            <a:pPr marL="179388" indent="-93663" algn="just" eaLnBrk="1" hangingPunct="1">
              <a:defRPr/>
            </a:pPr>
            <a:r>
              <a:rPr lang="ru-RU" sz="2400" b="1" dirty="0">
                <a:latin typeface="Courier New" pitchFamily="49" charset="0"/>
                <a:cs typeface="Times New Roman" pitchFamily="18" charset="0"/>
              </a:rPr>
              <a:t>F</a:t>
            </a:r>
            <a:r>
              <a:rPr lang="en-US" sz="2400" b="1" dirty="0" err="1">
                <a:latin typeface="Courier New" pitchFamily="49" charset="0"/>
                <a:cs typeface="Times New Roman" pitchFamily="18" charset="0"/>
              </a:rPr>
              <a:t>out.close</a:t>
            </a: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()</a:t>
            </a:r>
            <a:endParaRPr lang="ru-RU" sz="2400" b="1" dirty="0">
              <a:latin typeface="Courier New" pitchFamily="49" charset="0"/>
              <a:cs typeface="Times New Roman" pitchFamily="18" charset="0"/>
            </a:endParaRPr>
          </a:p>
        </p:txBody>
      </p:sp>
      <p:sp>
        <p:nvSpPr>
          <p:cNvPr id="37" name="Скругленная прямоугольная выноска 36"/>
          <p:cNvSpPr/>
          <p:nvPr/>
        </p:nvSpPr>
        <p:spPr bwMode="auto">
          <a:xfrm>
            <a:off x="376238" y="2968625"/>
            <a:ext cx="3762375" cy="769938"/>
          </a:xfrm>
          <a:prstGeom prst="wedgeRoundRectCallout">
            <a:avLst>
              <a:gd name="adj1" fmla="val -25233"/>
              <a:gd name="adj2" fmla="val 75869"/>
              <a:gd name="adj3" fmla="val 16667"/>
            </a:avLst>
          </a:prstGeom>
          <a:solidFill>
            <a:srgbClr val="E6E6FF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ru-RU" sz="2400" dirty="0">
                <a:latin typeface="Arial" panose="020B0604020202020204" pitchFamily="34" charset="0"/>
              </a:rPr>
              <a:t>файловые переменные-</a:t>
            </a:r>
            <a:r>
              <a:rPr lang="ru-RU" sz="2400" i="1" dirty="0">
                <a:latin typeface="Arial" panose="020B0604020202020204" pitchFamily="34" charset="0"/>
              </a:rPr>
              <a:t>указатели 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5614988" y="5075238"/>
            <a:ext cx="3133725" cy="1200150"/>
          </a:xfrm>
          <a:prstGeom prst="rect">
            <a:avLst/>
          </a:prstGeom>
          <a:solidFill>
            <a:srgbClr val="E6E6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"r"</a:t>
            </a: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 - </a:t>
            </a:r>
            <a:r>
              <a:rPr lang="ru-RU" sz="2400" b="1" dirty="0">
                <a:latin typeface="Courier New" pitchFamily="49" charset="0"/>
                <a:cs typeface="Times New Roman" pitchFamily="18" charset="0"/>
              </a:rPr>
              <a:t>чтение</a:t>
            </a:r>
            <a:endParaRPr lang="en-US" sz="2400" b="1" dirty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"w"</a:t>
            </a: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 – </a:t>
            </a:r>
            <a:r>
              <a:rPr lang="ru-RU" sz="2400" b="1" dirty="0">
                <a:latin typeface="Courier New" pitchFamily="49" charset="0"/>
                <a:cs typeface="Times New Roman" pitchFamily="18" charset="0"/>
              </a:rPr>
              <a:t>запись</a:t>
            </a:r>
          </a:p>
          <a:p>
            <a:pPr eaLnBrk="1" hangingPunct="1">
              <a:defRPr/>
            </a:pP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"a"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– 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добавление</a:t>
            </a:r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23" name="Полилиния 22"/>
          <p:cNvSpPr>
            <a:spLocks noChangeArrowheads="1"/>
          </p:cNvSpPr>
          <p:nvPr/>
        </p:nvSpPr>
        <p:spPr bwMode="auto">
          <a:xfrm>
            <a:off x="6283325" y="4603750"/>
            <a:ext cx="311150" cy="549275"/>
          </a:xfrm>
          <a:custGeom>
            <a:avLst/>
            <a:gdLst>
              <a:gd name="T0" fmla="*/ 0 w 606055"/>
              <a:gd name="T1" fmla="*/ 14213 h 765544"/>
              <a:gd name="T2" fmla="*/ 32 w 606055"/>
              <a:gd name="T3" fmla="*/ 0 h 765544"/>
              <a:gd name="T4" fmla="*/ 0 60000 65536"/>
              <a:gd name="T5" fmla="*/ 0 60000 65536"/>
              <a:gd name="T6" fmla="*/ 0 w 606055"/>
              <a:gd name="T7" fmla="*/ 0 h 765544"/>
              <a:gd name="T8" fmla="*/ 606055 w 606055"/>
              <a:gd name="T9" fmla="*/ 765544 h 7655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06055" h="765544">
                <a:moveTo>
                  <a:pt x="0" y="765544"/>
                </a:moveTo>
                <a:cubicBezTo>
                  <a:pt x="31898" y="510363"/>
                  <a:pt x="606055" y="414669"/>
                  <a:pt x="95693" y="0"/>
                </a:cubicBezTo>
              </a:path>
            </a:pathLst>
          </a:custGeom>
          <a:noFill/>
          <a:ln w="19050" algn="ctr">
            <a:solidFill>
              <a:srgbClr val="0000FF"/>
            </a:solidFill>
            <a:round/>
            <a:headEnd type="oval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" name="Скругленная прямоугольная выноска 23"/>
          <p:cNvSpPr/>
          <p:nvPr/>
        </p:nvSpPr>
        <p:spPr bwMode="auto">
          <a:xfrm>
            <a:off x="4506913" y="2968625"/>
            <a:ext cx="3762375" cy="769938"/>
          </a:xfrm>
          <a:prstGeom prst="wedgeRoundRectCallout">
            <a:avLst>
              <a:gd name="adj1" fmla="val -33811"/>
              <a:gd name="adj2" fmla="val 75869"/>
              <a:gd name="adj3" fmla="val 16667"/>
            </a:avLst>
          </a:prstGeom>
          <a:solidFill>
            <a:srgbClr val="E6E6FF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ru-RU" sz="2400" dirty="0">
                <a:latin typeface="Arial" panose="020B0604020202020204" pitchFamily="34" charset="0"/>
              </a:rPr>
              <a:t>по умолчанию – на чтение (режим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"r"</a:t>
            </a:r>
            <a:r>
              <a:rPr lang="ru-RU" sz="2400" dirty="0">
                <a:latin typeface="Arial" panose="020B0604020202020204" pitchFamily="34" charset="0"/>
              </a:rPr>
              <a:t>)</a:t>
            </a:r>
            <a:endParaRPr lang="ru-RU" sz="2400" i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7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7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7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7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7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870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87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4" grpId="0"/>
      <p:bldP spid="87043" grpId="0"/>
      <p:bldP spid="87042" grpId="0"/>
      <p:bldP spid="87075" grpId="0" build="p" animBg="1"/>
      <p:bldP spid="37" grpId="0" animBg="1"/>
      <p:bldP spid="22" grpId="0" animBg="1"/>
      <p:bldP spid="23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Принцип сэндвича</a:t>
            </a:r>
          </a:p>
        </p:txBody>
      </p:sp>
      <p:sp>
        <p:nvSpPr>
          <p:cNvPr id="147459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C6A0CC4-E9A0-435D-8F4F-7CDAAA3F399F}" type="slidenum">
              <a:rPr lang="ru-RU" altLang="ru-RU" smtClean="0"/>
              <a:pPr/>
              <a:t>4</a:t>
            </a:fld>
            <a:endParaRPr lang="ru-RU" altLang="ru-RU" smtClean="0"/>
          </a:p>
        </p:txBody>
      </p:sp>
      <p:sp>
        <p:nvSpPr>
          <p:cNvPr id="147460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" name="Группа 33"/>
          <p:cNvGrpSpPr>
            <a:grpSpLocks/>
          </p:cNvGrpSpPr>
          <p:nvPr/>
        </p:nvGrpSpPr>
        <p:grpSpPr bwMode="auto">
          <a:xfrm>
            <a:off x="5395913" y="1111250"/>
            <a:ext cx="2549525" cy="357188"/>
            <a:chOff x="5396171" y="1111675"/>
            <a:chExt cx="2549530" cy="356503"/>
          </a:xfrm>
        </p:grpSpPr>
        <p:sp>
          <p:nvSpPr>
            <p:cNvPr id="147479" name="Text Box 10"/>
            <p:cNvSpPr txBox="1">
              <a:spLocks noChangeArrowheads="1"/>
            </p:cNvSpPr>
            <p:nvPr/>
          </p:nvSpPr>
          <p:spPr bwMode="auto">
            <a:xfrm>
              <a:off x="5871668" y="1111675"/>
              <a:ext cx="2074033" cy="3565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/>
              <a:r>
                <a:rPr lang="ru-RU" altLang="ru-RU" sz="2000">
                  <a:latin typeface="Calibri" pitchFamily="34" charset="0"/>
                  <a:cs typeface="Times New Roman" pitchFamily="18" charset="0"/>
                </a:rPr>
                <a:t>открыть файл</a:t>
              </a:r>
              <a:endParaRPr lang="ru-RU" altLang="ru-RU" sz="3600"/>
            </a:p>
          </p:txBody>
        </p:sp>
        <p:sp>
          <p:nvSpPr>
            <p:cNvPr id="147480" name="AutoShape 9"/>
            <p:cNvSpPr>
              <a:spLocks noChangeArrowheads="1"/>
            </p:cNvSpPr>
            <p:nvPr/>
          </p:nvSpPr>
          <p:spPr bwMode="auto">
            <a:xfrm rot="16200000" flipV="1">
              <a:off x="5488223" y="1093693"/>
              <a:ext cx="220950" cy="405053"/>
            </a:xfrm>
            <a:prstGeom prst="downArrow">
              <a:avLst>
                <a:gd name="adj1" fmla="val 40000"/>
                <a:gd name="adj2" fmla="val 69884"/>
              </a:avLst>
            </a:pr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 sz="3600"/>
            </a:p>
          </p:txBody>
        </p:sp>
      </p:grpSp>
      <p:grpSp>
        <p:nvGrpSpPr>
          <p:cNvPr id="3" name="Группа 34"/>
          <p:cNvGrpSpPr>
            <a:grpSpLocks/>
          </p:cNvGrpSpPr>
          <p:nvPr/>
        </p:nvGrpSpPr>
        <p:grpSpPr bwMode="auto">
          <a:xfrm>
            <a:off x="5395913" y="1744663"/>
            <a:ext cx="2754312" cy="357187"/>
            <a:chOff x="5396171" y="1744753"/>
            <a:chExt cx="2754088" cy="356503"/>
          </a:xfrm>
        </p:grpSpPr>
        <p:sp>
          <p:nvSpPr>
            <p:cNvPr id="147477" name="AutoShape 8"/>
            <p:cNvSpPr>
              <a:spLocks noChangeArrowheads="1"/>
            </p:cNvSpPr>
            <p:nvPr/>
          </p:nvSpPr>
          <p:spPr bwMode="auto">
            <a:xfrm rot="16200000" flipV="1">
              <a:off x="5488223" y="1713167"/>
              <a:ext cx="220950" cy="405053"/>
            </a:xfrm>
            <a:prstGeom prst="downArrow">
              <a:avLst>
                <a:gd name="adj1" fmla="val 40000"/>
                <a:gd name="adj2" fmla="val 69884"/>
              </a:avLst>
            </a:pr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 sz="3600"/>
            </a:p>
          </p:txBody>
        </p:sp>
        <p:sp>
          <p:nvSpPr>
            <p:cNvPr id="147478" name="Text Box 6"/>
            <p:cNvSpPr txBox="1">
              <a:spLocks noChangeArrowheads="1"/>
            </p:cNvSpPr>
            <p:nvPr/>
          </p:nvSpPr>
          <p:spPr bwMode="auto">
            <a:xfrm>
              <a:off x="5871668" y="1744753"/>
              <a:ext cx="2278591" cy="3565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/>
              <a:r>
                <a:rPr lang="ru-RU" altLang="ru-RU" sz="2000">
                  <a:latin typeface="Calibri" pitchFamily="34" charset="0"/>
                  <a:cs typeface="Times New Roman" pitchFamily="18" charset="0"/>
                </a:rPr>
                <a:t>работа с  файлом</a:t>
              </a:r>
              <a:endParaRPr lang="ru-RU" altLang="ru-RU" sz="3600"/>
            </a:p>
          </p:txBody>
        </p:sp>
      </p:grpSp>
      <p:grpSp>
        <p:nvGrpSpPr>
          <p:cNvPr id="4" name="Группа 35"/>
          <p:cNvGrpSpPr>
            <a:grpSpLocks/>
          </p:cNvGrpSpPr>
          <p:nvPr/>
        </p:nvGrpSpPr>
        <p:grpSpPr bwMode="auto">
          <a:xfrm>
            <a:off x="5395913" y="2351088"/>
            <a:ext cx="2444750" cy="355600"/>
            <a:chOff x="5396171" y="2350672"/>
            <a:chExt cx="2443864" cy="356503"/>
          </a:xfrm>
        </p:grpSpPr>
        <p:sp>
          <p:nvSpPr>
            <p:cNvPr id="147475" name="AutoShape 7"/>
            <p:cNvSpPr>
              <a:spLocks noChangeArrowheads="1"/>
            </p:cNvSpPr>
            <p:nvPr/>
          </p:nvSpPr>
          <p:spPr bwMode="auto">
            <a:xfrm rot="16200000" flipV="1">
              <a:off x="5488223" y="2332641"/>
              <a:ext cx="220950" cy="405053"/>
            </a:xfrm>
            <a:prstGeom prst="downArrow">
              <a:avLst>
                <a:gd name="adj1" fmla="val 40000"/>
                <a:gd name="adj2" fmla="val 69884"/>
              </a:avLst>
            </a:pr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ru-RU" altLang="ru-RU" sz="3600"/>
            </a:p>
          </p:txBody>
        </p:sp>
        <p:sp>
          <p:nvSpPr>
            <p:cNvPr id="147476" name="Text Box 5"/>
            <p:cNvSpPr txBox="1">
              <a:spLocks noChangeArrowheads="1"/>
            </p:cNvSpPr>
            <p:nvPr/>
          </p:nvSpPr>
          <p:spPr bwMode="auto">
            <a:xfrm>
              <a:off x="5871668" y="2350672"/>
              <a:ext cx="1968367" cy="3565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/>
              <a:r>
                <a:rPr lang="ru-RU" altLang="ru-RU" sz="2000">
                  <a:latin typeface="Calibri" pitchFamily="34" charset="0"/>
                  <a:cs typeface="Times New Roman" pitchFamily="18" charset="0"/>
                </a:rPr>
                <a:t>закрыть файл</a:t>
              </a:r>
              <a:endParaRPr lang="ru-RU" altLang="ru-RU" sz="3600"/>
            </a:p>
          </p:txBody>
        </p:sp>
      </p:grp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939800" y="1174750"/>
            <a:ext cx="865188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ru-RU" altLang="ru-RU" sz="2000" i="1">
                <a:latin typeface="Calibri" pitchFamily="34" charset="0"/>
                <a:cs typeface="Times New Roman" pitchFamily="18" charset="0"/>
              </a:rPr>
              <a:t>хлеб</a:t>
            </a:r>
            <a:endParaRPr lang="ru-RU" altLang="ru-RU" sz="3600"/>
          </a:p>
        </p:txBody>
      </p:sp>
      <p:sp>
        <p:nvSpPr>
          <p:cNvPr id="87043" name="Text Box 3"/>
          <p:cNvSpPr txBox="1">
            <a:spLocks noChangeArrowheads="1"/>
          </p:cNvSpPr>
          <p:nvPr/>
        </p:nvSpPr>
        <p:spPr bwMode="auto">
          <a:xfrm>
            <a:off x="939800" y="2298700"/>
            <a:ext cx="865188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ru-RU" altLang="ru-RU" sz="2000" i="1">
                <a:latin typeface="Calibri" pitchFamily="34" charset="0"/>
                <a:cs typeface="Times New Roman" pitchFamily="18" charset="0"/>
              </a:rPr>
              <a:t>хлеб</a:t>
            </a:r>
            <a:endParaRPr lang="ru-RU" altLang="ru-RU" sz="3600"/>
          </a:p>
        </p:txBody>
      </p:sp>
      <p:sp>
        <p:nvSpPr>
          <p:cNvPr id="87042" name="Text Box 2"/>
          <p:cNvSpPr txBox="1">
            <a:spLocks noChangeArrowheads="1"/>
          </p:cNvSpPr>
          <p:nvPr/>
        </p:nvSpPr>
        <p:spPr bwMode="auto">
          <a:xfrm>
            <a:off x="615950" y="1736725"/>
            <a:ext cx="1125538" cy="35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ru-RU" altLang="ru-RU" sz="2000" i="1">
                <a:latin typeface="Calibri" pitchFamily="34" charset="0"/>
                <a:cs typeface="Times New Roman" pitchFamily="18" charset="0"/>
              </a:rPr>
              <a:t>начинка</a:t>
            </a:r>
            <a:endParaRPr lang="ru-RU" altLang="ru-RU" sz="3600"/>
          </a:p>
        </p:txBody>
      </p:sp>
      <p:pic>
        <p:nvPicPr>
          <p:cNvPr id="87065" name="Picture 2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40" b="3465"/>
          <a:stretch>
            <a:fillRect/>
          </a:stretch>
        </p:blipFill>
        <p:spPr bwMode="auto">
          <a:xfrm>
            <a:off x="1928813" y="2101850"/>
            <a:ext cx="3316287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pic>
        <p:nvPicPr>
          <p:cNvPr id="87064" name="Picture 2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8" y="1017588"/>
            <a:ext cx="3224212" cy="58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pic>
        <p:nvPicPr>
          <p:cNvPr id="87074" name="Picture 3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0" y="1481138"/>
            <a:ext cx="3405188" cy="109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87075" name="Rectangle 35"/>
          <p:cNvSpPr>
            <a:spLocks noChangeArrowheads="1"/>
          </p:cNvSpPr>
          <p:nvPr/>
        </p:nvSpPr>
        <p:spPr bwMode="auto">
          <a:xfrm>
            <a:off x="681038" y="3269707"/>
            <a:ext cx="7469187" cy="1200329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eaLnBrk="1" hangingPunct="1">
              <a:defRPr/>
            </a:pP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with</a:t>
            </a:r>
            <a:r>
              <a:rPr lang="ru-RU" sz="2400" b="1" dirty="0" smtClean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open</a:t>
            </a:r>
            <a:r>
              <a:rPr lang="ru-RU" sz="2400" b="1" dirty="0" smtClean="0">
                <a:latin typeface="Courier New" pitchFamily="49" charset="0"/>
                <a:cs typeface="Times New Roman" pitchFamily="18" charset="0"/>
              </a:rPr>
              <a:t> (</a:t>
            </a:r>
            <a:r>
              <a:rPr lang="en-US" sz="2400" b="1" dirty="0" smtClean="0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en-US" sz="2400" b="1" dirty="0" err="1" smtClean="0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input.txt","r</a:t>
            </a:r>
            <a:r>
              <a:rPr lang="en-US" sz="2400" b="1" dirty="0" smtClean="0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)</a:t>
            </a:r>
            <a:r>
              <a:rPr lang="ru-RU" sz="2400" b="1" dirty="0" smtClean="0">
                <a:solidFill>
                  <a:srgbClr val="FF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Courier New" pitchFamily="49" charset="0"/>
                <a:cs typeface="Times New Roman" pitchFamily="18" charset="0"/>
              </a:rPr>
              <a:t>as </a:t>
            </a: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f:</a:t>
            </a:r>
            <a:br>
              <a:rPr lang="en-US" sz="2400" b="1" dirty="0">
                <a:latin typeface="Courier New" pitchFamily="49" charset="0"/>
                <a:cs typeface="Times New Roman" pitchFamily="18" charset="0"/>
              </a:rPr>
            </a:b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    for </a:t>
            </a:r>
            <a:r>
              <a:rPr lang="en-US" sz="2400" b="1" dirty="0" err="1">
                <a:latin typeface="Courier New" pitchFamily="49" charset="0"/>
                <a:cs typeface="Times New Roman" pitchFamily="18" charset="0"/>
              </a:rPr>
              <a:t>i</a:t>
            </a: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 in f:</a:t>
            </a:r>
            <a:br>
              <a:rPr lang="en-US" sz="2400" b="1" dirty="0">
                <a:latin typeface="Courier New" pitchFamily="49" charset="0"/>
                <a:cs typeface="Times New Roman" pitchFamily="18" charset="0"/>
              </a:rPr>
            </a:b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        print(</a:t>
            </a:r>
            <a:r>
              <a:rPr lang="en-US" sz="2400" b="1" dirty="0" err="1">
                <a:latin typeface="Courier New" pitchFamily="49" charset="0"/>
                <a:cs typeface="Times New Roman" pitchFamily="18" charset="0"/>
              </a:rPr>
              <a:t>i.strip</a:t>
            </a: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())</a:t>
            </a:r>
            <a:endParaRPr lang="ru-RU" sz="2400" b="1" dirty="0">
              <a:latin typeface="Courier New" pitchFamily="49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577105" y="4592411"/>
            <a:ext cx="3133725" cy="1200150"/>
          </a:xfrm>
          <a:prstGeom prst="rect">
            <a:avLst/>
          </a:prstGeom>
          <a:solidFill>
            <a:srgbClr val="E6E6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"r"</a:t>
            </a: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 - </a:t>
            </a:r>
            <a:r>
              <a:rPr lang="ru-RU" sz="2400" b="1" dirty="0">
                <a:latin typeface="Courier New" pitchFamily="49" charset="0"/>
                <a:cs typeface="Times New Roman" pitchFamily="18" charset="0"/>
              </a:rPr>
              <a:t>чтение</a:t>
            </a:r>
            <a:endParaRPr lang="en-US" sz="2400" b="1" dirty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"w"</a:t>
            </a:r>
            <a:r>
              <a:rPr lang="en-US" sz="2400" b="1" dirty="0">
                <a:latin typeface="Courier New" pitchFamily="49" charset="0"/>
                <a:cs typeface="Times New Roman" pitchFamily="18" charset="0"/>
              </a:rPr>
              <a:t> – </a:t>
            </a:r>
            <a:r>
              <a:rPr lang="ru-RU" sz="2400" b="1" dirty="0">
                <a:latin typeface="Courier New" pitchFamily="49" charset="0"/>
                <a:cs typeface="Times New Roman" pitchFamily="18" charset="0"/>
              </a:rPr>
              <a:t>запись</a:t>
            </a:r>
          </a:p>
          <a:p>
            <a:pPr eaLnBrk="1" hangingPunct="1">
              <a:defRPr/>
            </a:pP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Times New Roman" pitchFamily="18" charset="0"/>
              </a:rPr>
              <a:t>"a"</a:t>
            </a:r>
            <a:r>
              <a:rPr lang="en-US" sz="2400" b="1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– </a:t>
            </a:r>
            <a:r>
              <a:rPr lang="ru-RU" sz="2400" b="1" dirty="0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добавление</a:t>
            </a:r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23" name="Полилиния 22"/>
          <p:cNvSpPr>
            <a:spLocks noChangeArrowheads="1"/>
          </p:cNvSpPr>
          <p:nvPr/>
        </p:nvSpPr>
        <p:spPr bwMode="auto">
          <a:xfrm rot="18846939">
            <a:off x="5354585" y="3370390"/>
            <a:ext cx="487857" cy="1227189"/>
          </a:xfrm>
          <a:custGeom>
            <a:avLst/>
            <a:gdLst>
              <a:gd name="T0" fmla="*/ 0 w 606055"/>
              <a:gd name="T1" fmla="*/ 14213 h 765544"/>
              <a:gd name="T2" fmla="*/ 32 w 606055"/>
              <a:gd name="T3" fmla="*/ 0 h 765544"/>
              <a:gd name="T4" fmla="*/ 0 60000 65536"/>
              <a:gd name="T5" fmla="*/ 0 60000 65536"/>
              <a:gd name="T6" fmla="*/ 0 w 606055"/>
              <a:gd name="T7" fmla="*/ 0 h 765544"/>
              <a:gd name="T8" fmla="*/ 606055 w 606055"/>
              <a:gd name="T9" fmla="*/ 765544 h 7655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06055" h="765544">
                <a:moveTo>
                  <a:pt x="0" y="765544"/>
                </a:moveTo>
                <a:cubicBezTo>
                  <a:pt x="31898" y="510363"/>
                  <a:pt x="606055" y="414669"/>
                  <a:pt x="95693" y="0"/>
                </a:cubicBezTo>
              </a:path>
            </a:pathLst>
          </a:custGeom>
          <a:noFill/>
          <a:ln w="19050" algn="ctr">
            <a:solidFill>
              <a:srgbClr val="0000FF"/>
            </a:solidFill>
            <a:round/>
            <a:headEnd type="oval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54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7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7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7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7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7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870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4" grpId="0"/>
      <p:bldP spid="87043" grpId="0"/>
      <p:bldP spid="87042" grpId="0"/>
      <p:bldP spid="87075" grpId="0" build="p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Ввод данных</a:t>
            </a:r>
          </a:p>
        </p:txBody>
      </p:sp>
      <p:sp>
        <p:nvSpPr>
          <p:cNvPr id="148483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D9C42E9-96AB-4B8D-977F-473CD8468230}" type="slidenum">
              <a:rPr lang="ru-RU" altLang="ru-RU" smtClean="0"/>
              <a:pPr/>
              <a:t>5</a:t>
            </a:fld>
            <a:endParaRPr lang="ru-RU" altLang="ru-RU" smtClean="0"/>
          </a:p>
        </p:txBody>
      </p:sp>
      <p:sp>
        <p:nvSpPr>
          <p:cNvPr id="4" name="Rectangle 35"/>
          <p:cNvSpPr>
            <a:spLocks noChangeArrowheads="1"/>
          </p:cNvSpPr>
          <p:nvPr/>
        </p:nvSpPr>
        <p:spPr bwMode="auto">
          <a:xfrm>
            <a:off x="561975" y="887413"/>
            <a:ext cx="7469188" cy="461962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indent="90488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Fin 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open(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"input</a:t>
            </a:r>
            <a:r>
              <a:rPr lang="ru-RU" sz="2400" b="1" dirty="0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.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txt"</a:t>
            </a:r>
            <a:r>
              <a:rPr lang="ru-RU" sz="2400" b="1" dirty="0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)</a:t>
            </a:r>
            <a:endParaRPr lang="ru-RU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Rectangle 35"/>
          <p:cNvSpPr>
            <a:spLocks noChangeArrowheads="1"/>
          </p:cNvSpPr>
          <p:nvPr/>
        </p:nvSpPr>
        <p:spPr bwMode="auto">
          <a:xfrm>
            <a:off x="561975" y="1855788"/>
            <a:ext cx="7469188" cy="461962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ru-RU" sz="2400" b="1" dirty="0" err="1">
                <a:latin typeface="Courier New"/>
                <a:ea typeface="Times New Roman"/>
              </a:rPr>
              <a:t>s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>
                <a:latin typeface="Courier New"/>
                <a:ea typeface="Times New Roman"/>
              </a:rPr>
              <a:t>=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 err="1">
                <a:latin typeface="Courier New"/>
                <a:ea typeface="Times New Roman"/>
              </a:rPr>
              <a:t>Fin.</a:t>
            </a:r>
            <a:r>
              <a:rPr lang="ru-RU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readline</a:t>
            </a:r>
            <a:r>
              <a:rPr lang="ru-RU" sz="2400" b="1" dirty="0">
                <a:latin typeface="Courier New"/>
                <a:ea typeface="Times New Roman"/>
              </a:rPr>
              <a:t>()    </a:t>
            </a:r>
            <a:r>
              <a:rPr lang="en-US" sz="2400" b="1" dirty="0">
                <a:solidFill>
                  <a:srgbClr val="008000"/>
                </a:solidFill>
                <a:latin typeface="Courier New"/>
                <a:ea typeface="Times New Roman"/>
              </a:rPr>
              <a:t># "1 2"</a:t>
            </a:r>
            <a:endParaRPr lang="ru-RU" sz="2400" b="1" dirty="0">
              <a:solidFill>
                <a:srgbClr val="008000"/>
              </a:solidFill>
              <a:latin typeface="Courier New"/>
              <a:ea typeface="Times New Roman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84175" y="1400175"/>
            <a:ext cx="2479675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kern="0" dirty="0">
                <a:solidFill>
                  <a:srgbClr val="333399"/>
                </a:solidFill>
                <a:latin typeface="Arial"/>
                <a:ea typeface="+mj-ea"/>
                <a:cs typeface="+mj-cs"/>
              </a:rPr>
              <a:t>Чтение строки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:</a:t>
            </a:r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4175" y="2389188"/>
            <a:ext cx="6307138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kern="0" dirty="0">
                <a:solidFill>
                  <a:srgbClr val="333399"/>
                </a:solidFill>
                <a:latin typeface="Arial"/>
                <a:ea typeface="+mj-ea"/>
                <a:cs typeface="+mj-cs"/>
              </a:rPr>
              <a:t>Чтение строки</a:t>
            </a:r>
            <a:r>
              <a:rPr lang="en-US" sz="2400" b="1" kern="0" dirty="0">
                <a:solidFill>
                  <a:srgbClr val="333399"/>
                </a:solidFill>
                <a:latin typeface="Arial"/>
                <a:ea typeface="+mj-ea"/>
                <a:cs typeface="+mj-cs"/>
              </a:rPr>
              <a:t> </a:t>
            </a:r>
            <a:r>
              <a:rPr lang="ru-RU" sz="2400" b="1" kern="0" dirty="0">
                <a:solidFill>
                  <a:srgbClr val="333399"/>
                </a:solidFill>
                <a:latin typeface="Arial"/>
                <a:ea typeface="+mj-ea"/>
                <a:cs typeface="+mj-cs"/>
              </a:rPr>
              <a:t>и разбивка по пробелам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:</a:t>
            </a:r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16" name="Rectangle 35"/>
          <p:cNvSpPr>
            <a:spLocks noChangeArrowheads="1"/>
          </p:cNvSpPr>
          <p:nvPr/>
        </p:nvSpPr>
        <p:spPr bwMode="auto">
          <a:xfrm>
            <a:off x="561975" y="2887663"/>
            <a:ext cx="8356600" cy="461962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ru-RU" sz="2400" b="1" dirty="0" err="1">
                <a:latin typeface="Courier New"/>
                <a:ea typeface="Times New Roman"/>
              </a:rPr>
              <a:t>s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>
                <a:latin typeface="Courier New"/>
                <a:ea typeface="Times New Roman"/>
              </a:rPr>
              <a:t>=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 err="1">
                <a:latin typeface="Courier New"/>
                <a:ea typeface="Times New Roman"/>
              </a:rPr>
              <a:t>Fin.</a:t>
            </a:r>
            <a:r>
              <a:rPr lang="ru-RU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readline</a:t>
            </a:r>
            <a:r>
              <a:rPr lang="ru-RU" sz="2400" b="1" dirty="0">
                <a:latin typeface="Courier New"/>
                <a:ea typeface="Times New Roman"/>
              </a:rPr>
              <a:t>().</a:t>
            </a:r>
            <a:r>
              <a:rPr lang="en-US" sz="2400" b="1" dirty="0">
                <a:solidFill>
                  <a:srgbClr val="0070C0"/>
                </a:solidFill>
                <a:latin typeface="Courier New"/>
                <a:ea typeface="Times New Roman"/>
              </a:rPr>
              <a:t>split</a:t>
            </a:r>
            <a:r>
              <a:rPr lang="ru-RU" sz="2400" b="1" dirty="0">
                <a:latin typeface="Courier New"/>
                <a:ea typeface="Times New Roman"/>
              </a:rPr>
              <a:t>()    </a:t>
            </a:r>
            <a:r>
              <a:rPr lang="en-US" sz="2400" b="1" dirty="0">
                <a:solidFill>
                  <a:srgbClr val="008000"/>
                </a:solidFill>
                <a:latin typeface="Courier New"/>
                <a:ea typeface="Times New Roman"/>
              </a:rPr>
              <a:t># ["1","2"]</a:t>
            </a:r>
            <a:endParaRPr lang="ru-RU" sz="2400" b="1" dirty="0">
              <a:solidFill>
                <a:srgbClr val="008000"/>
              </a:solidFill>
              <a:latin typeface="Courier New"/>
              <a:ea typeface="Times New Roman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84175" y="3379788"/>
            <a:ext cx="3421063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kern="0" dirty="0">
                <a:solidFill>
                  <a:srgbClr val="333399"/>
                </a:solidFill>
                <a:latin typeface="Arial"/>
                <a:ea typeface="+mj-ea"/>
                <a:cs typeface="+mj-cs"/>
              </a:rPr>
              <a:t>Чтение целых чисел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:</a:t>
            </a:r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18" name="Rectangle 35"/>
          <p:cNvSpPr>
            <a:spLocks noChangeArrowheads="1"/>
          </p:cNvSpPr>
          <p:nvPr/>
        </p:nvSpPr>
        <p:spPr bwMode="auto">
          <a:xfrm>
            <a:off x="561975" y="3835400"/>
            <a:ext cx="8356600" cy="830263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ru-RU" sz="2400" b="1" dirty="0" err="1">
                <a:latin typeface="Courier New"/>
                <a:ea typeface="Times New Roman"/>
              </a:rPr>
              <a:t>s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>
                <a:latin typeface="Courier New"/>
                <a:ea typeface="Times New Roman"/>
              </a:rPr>
              <a:t>=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 err="1">
                <a:latin typeface="Courier New"/>
                <a:ea typeface="Times New Roman"/>
              </a:rPr>
              <a:t>Fin.</a:t>
            </a:r>
            <a:r>
              <a:rPr lang="ru-RU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readline</a:t>
            </a:r>
            <a:r>
              <a:rPr lang="ru-RU" sz="2400" b="1" dirty="0">
                <a:latin typeface="Courier New"/>
                <a:ea typeface="Times New Roman"/>
              </a:rPr>
              <a:t>().</a:t>
            </a:r>
            <a:r>
              <a:rPr lang="en-US" sz="2400" b="1" dirty="0">
                <a:solidFill>
                  <a:srgbClr val="0070C0"/>
                </a:solidFill>
                <a:latin typeface="Courier New"/>
                <a:ea typeface="Times New Roman"/>
              </a:rPr>
              <a:t>split</a:t>
            </a:r>
            <a:r>
              <a:rPr lang="ru-RU" sz="2400" b="1" dirty="0">
                <a:latin typeface="Courier New"/>
                <a:ea typeface="Times New Roman"/>
              </a:rPr>
              <a:t>()    </a:t>
            </a:r>
            <a:r>
              <a:rPr lang="en-US" sz="2400" b="1" dirty="0">
                <a:solidFill>
                  <a:srgbClr val="008000"/>
                </a:solidFill>
                <a:latin typeface="Courier New"/>
                <a:ea typeface="Times New Roman"/>
              </a:rPr>
              <a:t># ["1","2"]</a:t>
            </a: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a,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b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=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int</a:t>
            </a:r>
            <a:r>
              <a:rPr lang="en-US" sz="2400" b="1" dirty="0">
                <a:latin typeface="Courier New"/>
                <a:ea typeface="Times New Roman"/>
              </a:rPr>
              <a:t>(s[0]),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int</a:t>
            </a:r>
            <a:r>
              <a:rPr lang="en-US" sz="2400" b="1" dirty="0">
                <a:latin typeface="Courier New"/>
                <a:ea typeface="Times New Roman"/>
              </a:rPr>
              <a:t>(s[1])</a:t>
            </a:r>
            <a:endParaRPr lang="ru-RU" sz="2400" b="1" dirty="0">
              <a:latin typeface="Courier New"/>
              <a:ea typeface="Times New Roman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84175" y="4692650"/>
            <a:ext cx="1404938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kern="0" dirty="0">
                <a:solidFill>
                  <a:srgbClr val="333399"/>
                </a:solidFill>
                <a:latin typeface="Arial"/>
                <a:ea typeface="+mj-ea"/>
                <a:cs typeface="+mj-cs"/>
              </a:rPr>
              <a:t>или так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:</a:t>
            </a:r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20" name="Rectangle 35"/>
          <p:cNvSpPr>
            <a:spLocks noChangeArrowheads="1"/>
          </p:cNvSpPr>
          <p:nvPr/>
        </p:nvSpPr>
        <p:spPr bwMode="auto">
          <a:xfrm>
            <a:off x="561975" y="5146675"/>
            <a:ext cx="8356600" cy="461963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a,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b = [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int</a:t>
            </a:r>
            <a:r>
              <a:rPr lang="en-US" sz="2400" b="1" dirty="0">
                <a:latin typeface="Courier New"/>
                <a:ea typeface="Times New Roman"/>
              </a:rPr>
              <a:t>(x) </a:t>
            </a:r>
            <a:r>
              <a:rPr lang="en-US" sz="2400" b="1" dirty="0">
                <a:solidFill>
                  <a:srgbClr val="0000FF"/>
                </a:solidFill>
                <a:latin typeface="Courier New"/>
                <a:ea typeface="Times New Roman"/>
              </a:rPr>
              <a:t>for</a:t>
            </a:r>
            <a:r>
              <a:rPr lang="en-US" sz="2400" b="1" dirty="0">
                <a:latin typeface="Courier New"/>
                <a:ea typeface="Times New Roman"/>
              </a:rPr>
              <a:t> x </a:t>
            </a:r>
            <a:r>
              <a:rPr lang="en-US" sz="2400" b="1" dirty="0">
                <a:solidFill>
                  <a:srgbClr val="0000FF"/>
                </a:solidFill>
                <a:latin typeface="Courier New"/>
                <a:ea typeface="Times New Roman"/>
              </a:rPr>
              <a:t>in</a:t>
            </a:r>
            <a:r>
              <a:rPr lang="en-US" sz="2400" b="1" dirty="0">
                <a:latin typeface="Courier New"/>
                <a:ea typeface="Times New Roman"/>
              </a:rPr>
              <a:t> s]</a:t>
            </a:r>
            <a:endParaRPr lang="ru-RU" sz="2400" b="1" dirty="0">
              <a:latin typeface="Courier New"/>
              <a:ea typeface="Times New Roman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84175" y="5562600"/>
            <a:ext cx="1404938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kern="0" dirty="0">
                <a:solidFill>
                  <a:srgbClr val="333399"/>
                </a:solidFill>
                <a:latin typeface="Arial"/>
                <a:ea typeface="+mj-ea"/>
                <a:cs typeface="+mj-cs"/>
              </a:rPr>
              <a:t>или так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:</a:t>
            </a:r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22" name="Rectangle 35"/>
          <p:cNvSpPr>
            <a:spLocks noChangeArrowheads="1"/>
          </p:cNvSpPr>
          <p:nvPr/>
        </p:nvSpPr>
        <p:spPr bwMode="auto">
          <a:xfrm>
            <a:off x="561975" y="6018213"/>
            <a:ext cx="8356600" cy="461962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a,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b = </a:t>
            </a:r>
            <a:r>
              <a:rPr lang="en-US" sz="2400" b="1" dirty="0">
                <a:solidFill>
                  <a:srgbClr val="0070C0"/>
                </a:solidFill>
                <a:latin typeface="Courier New"/>
                <a:ea typeface="Times New Roman"/>
              </a:rPr>
              <a:t>map</a:t>
            </a:r>
            <a:r>
              <a:rPr lang="en-US" sz="2400" b="1" dirty="0">
                <a:latin typeface="Courier New"/>
                <a:ea typeface="Times New Roman"/>
              </a:rPr>
              <a:t>( 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int</a:t>
            </a:r>
            <a:r>
              <a:rPr lang="en-US" sz="2400" b="1" dirty="0">
                <a:latin typeface="Courier New"/>
                <a:ea typeface="Times New Roman"/>
              </a:rPr>
              <a:t>, s )</a:t>
            </a:r>
            <a:endParaRPr lang="ru-RU" sz="2400" b="1" dirty="0">
              <a:latin typeface="Courier New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4" grpId="0"/>
      <p:bldP spid="15" grpId="0"/>
      <p:bldP spid="16" grpId="0" animBg="1"/>
      <p:bldP spid="17" grpId="0"/>
      <p:bldP spid="18" grpId="0" animBg="1"/>
      <p:bldP spid="19" grpId="0"/>
      <p:bldP spid="20" grpId="0" animBg="1"/>
      <p:bldP spid="21" grpId="0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Вывод данных в файл</a:t>
            </a:r>
          </a:p>
        </p:txBody>
      </p:sp>
      <p:sp>
        <p:nvSpPr>
          <p:cNvPr id="149507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EA0EE5A-D6E1-4388-86BF-4C9A2B50BF58}" type="slidenum">
              <a:rPr lang="ru-RU" altLang="ru-RU" smtClean="0"/>
              <a:pPr/>
              <a:t>6</a:t>
            </a:fld>
            <a:endParaRPr lang="ru-RU" altLang="ru-RU" smtClean="0"/>
          </a:p>
        </p:txBody>
      </p:sp>
      <p:sp>
        <p:nvSpPr>
          <p:cNvPr id="6" name="Rectangle 35"/>
          <p:cNvSpPr>
            <a:spLocks noChangeArrowheads="1"/>
          </p:cNvSpPr>
          <p:nvPr/>
        </p:nvSpPr>
        <p:spPr bwMode="auto">
          <a:xfrm>
            <a:off x="471488" y="903288"/>
            <a:ext cx="8353425" cy="2386012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indent="90488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a</a:t>
            </a:r>
            <a:r>
              <a:rPr lang="en-US" sz="2400" b="1" dirty="0">
                <a:latin typeface="+mn-lt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lang="en-US" sz="2400" b="1" dirty="0">
                <a:latin typeface="+mn-lt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B0F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1</a:t>
            </a:r>
          </a:p>
          <a:p>
            <a:pPr indent="90488">
              <a:defRPr/>
            </a:pP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b</a:t>
            </a:r>
            <a:r>
              <a:rPr lang="en-US" sz="2400" b="1" dirty="0">
                <a:latin typeface="+mn-lt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lang="en-US" sz="2400" b="1" dirty="0">
                <a:latin typeface="+mn-lt"/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00B0F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2</a:t>
            </a:r>
            <a:endParaRPr lang="ru-RU" sz="2400" b="1" dirty="0">
              <a:solidFill>
                <a:srgbClr val="00B0F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indent="90488">
              <a:defRPr/>
            </a:pPr>
            <a:r>
              <a:rPr lang="en-US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Fout</a:t>
            </a:r>
            <a:r>
              <a:rPr lang="ru-RU" sz="2400" b="1" dirty="0"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=</a:t>
            </a:r>
            <a:r>
              <a:rPr lang="ru-RU" sz="2400" b="1" dirty="0">
                <a:ea typeface="Times New Roman" pitchFamily="18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open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"output</a:t>
            </a:r>
            <a:r>
              <a:rPr lang="ru-RU" sz="2400" b="1" dirty="0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.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txt"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,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"w"</a:t>
            </a:r>
            <a:r>
              <a:rPr lang="ru-RU" sz="2400" b="1" dirty="0">
                <a:solidFill>
                  <a:srgbClr val="C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)</a:t>
            </a: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 err="1">
                <a:latin typeface="Courier New"/>
                <a:ea typeface="Times New Roman"/>
              </a:rPr>
              <a:t>Fout.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write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( </a:t>
            </a:r>
            <a:r>
              <a:rPr lang="en-US" sz="2400" b="1" dirty="0">
                <a:solidFill>
                  <a:srgbClr val="C00000"/>
                </a:solidFill>
                <a:latin typeface="Courier New"/>
                <a:ea typeface="Times New Roman"/>
              </a:rPr>
              <a:t>"{:d} + {:d} = {:d}\</a:t>
            </a:r>
            <a:r>
              <a:rPr lang="en-US" sz="2400" b="1" dirty="0" err="1">
                <a:solidFill>
                  <a:srgbClr val="C00000"/>
                </a:solidFill>
                <a:latin typeface="Courier New"/>
                <a:ea typeface="Times New Roman"/>
              </a:rPr>
              <a:t>n"</a:t>
            </a:r>
            <a:r>
              <a:rPr lang="en-US" sz="2400" b="1" dirty="0" err="1">
                <a:latin typeface="Courier New"/>
                <a:ea typeface="Times New Roman"/>
              </a:rPr>
              <a:t>.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format</a:t>
            </a:r>
            <a:r>
              <a:rPr lang="en-US" sz="2400" b="1" dirty="0">
                <a:latin typeface="Courier New"/>
                <a:ea typeface="Times New Roman"/>
              </a:rPr>
              <a:t>(</a:t>
            </a:r>
          </a:p>
          <a:p>
            <a:pPr marL="180340" indent="90170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              a,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b,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 err="1">
                <a:latin typeface="Courier New"/>
                <a:ea typeface="Times New Roman"/>
              </a:rPr>
              <a:t>a+b</a:t>
            </a:r>
            <a:r>
              <a:rPr lang="en-US" sz="2400" b="1" dirty="0">
                <a:latin typeface="Courier New"/>
                <a:ea typeface="Times New Roman"/>
              </a:rPr>
              <a:t>) )</a:t>
            </a:r>
            <a:endParaRPr lang="ru-RU" sz="2400" b="1" dirty="0">
              <a:latin typeface="Courier New"/>
              <a:ea typeface="Times New Roman"/>
            </a:endParaRPr>
          </a:p>
          <a:p>
            <a:pPr indent="90488">
              <a:spcBef>
                <a:spcPts val="600"/>
              </a:spcBef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F</a:t>
            </a:r>
            <a:r>
              <a:rPr lang="en-US" sz="2400" b="1" dirty="0" err="1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out.close</a:t>
            </a:r>
            <a:r>
              <a:rPr lang="en-US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(</a:t>
            </a: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)</a:t>
            </a:r>
          </a:p>
        </p:txBody>
      </p:sp>
      <p:grpSp>
        <p:nvGrpSpPr>
          <p:cNvPr id="2" name="Group 71"/>
          <p:cNvGrpSpPr>
            <a:grpSpLocks/>
          </p:cNvGrpSpPr>
          <p:nvPr/>
        </p:nvGrpSpPr>
        <p:grpSpPr bwMode="auto">
          <a:xfrm>
            <a:off x="933450" y="3468688"/>
            <a:ext cx="7188200" cy="663575"/>
            <a:chOff x="2325" y="3072"/>
            <a:chExt cx="4528" cy="418"/>
          </a:xfrm>
        </p:grpSpPr>
        <p:sp>
          <p:nvSpPr>
            <p:cNvPr id="8" name="Text Box 69"/>
            <p:cNvSpPr txBox="1">
              <a:spLocks noChangeArrowheads="1"/>
            </p:cNvSpPr>
            <p:nvPr/>
          </p:nvSpPr>
          <p:spPr bwMode="auto">
            <a:xfrm>
              <a:off x="2633" y="3122"/>
              <a:ext cx="4220" cy="330"/>
            </a:xfrm>
            <a:prstGeom prst="rect">
              <a:avLst/>
            </a:prstGeom>
            <a:solidFill>
              <a:srgbClr val="D1D1FF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2800" dirty="0">
                  <a:solidFill>
                    <a:srgbClr val="000000"/>
                  </a:solidFill>
                  <a:latin typeface="Arial" panose="020B0604020202020204" pitchFamily="34" charset="0"/>
                  <a:cs typeface="Courier New" pitchFamily="49" charset="0"/>
                </a:rPr>
                <a:t>  Все данные преобразовать в строку!</a:t>
              </a:r>
              <a:endParaRPr lang="ru-RU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9511" name="Oval 70"/>
            <p:cNvSpPr>
              <a:spLocks noChangeArrowheads="1"/>
            </p:cNvSpPr>
            <p:nvPr/>
          </p:nvSpPr>
          <p:spPr bwMode="auto">
            <a:xfrm>
              <a:off x="2325" y="3072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en-US" altLang="ru-RU" sz="4400">
                  <a:solidFill>
                    <a:schemeClr val="bg1"/>
                  </a:solidFill>
                  <a:latin typeface="Arial Black" pitchFamily="34" charset="0"/>
                </a:rPr>
                <a:t>!</a:t>
              </a:r>
              <a:endParaRPr lang="ru-RU" altLang="ru-RU" sz="44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Чтение неизвестного количества данных</a:t>
            </a:r>
          </a:p>
        </p:txBody>
      </p:sp>
      <p:sp>
        <p:nvSpPr>
          <p:cNvPr id="150531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BFE4454-EB1A-4FFB-A9F6-A843B653C5D6}" type="slidenum">
              <a:rPr lang="ru-RU" altLang="ru-RU" smtClean="0"/>
              <a:pPr/>
              <a:t>7</a:t>
            </a:fld>
            <a:endParaRPr lang="ru-RU" altLang="ru-RU" smtClean="0"/>
          </a:p>
        </p:txBody>
      </p:sp>
      <p:sp>
        <p:nvSpPr>
          <p:cNvPr id="4" name="Rectangle 35"/>
          <p:cNvSpPr>
            <a:spLocks noChangeArrowheads="1"/>
          </p:cNvSpPr>
          <p:nvPr/>
        </p:nvSpPr>
        <p:spPr bwMode="auto">
          <a:xfrm>
            <a:off x="471488" y="1663700"/>
            <a:ext cx="7469187" cy="1200150"/>
          </a:xfrm>
          <a:prstGeom prst="rect">
            <a:avLst/>
          </a:prstGeom>
          <a:solidFill>
            <a:srgbClr val="E6E6FF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indent="90488">
              <a:defRPr/>
            </a:pPr>
            <a:r>
              <a:rPr lang="ru-RU" sz="2400" b="1" dirty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пока не конец файла</a:t>
            </a:r>
          </a:p>
          <a:p>
            <a:pPr indent="90488">
              <a:defRPr/>
            </a:pPr>
            <a:r>
              <a:rPr lang="ru-RU" sz="2400" b="1" dirty="0">
                <a:solidFill>
                  <a:srgbClr val="008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прочитать число из файла</a:t>
            </a:r>
          </a:p>
          <a:p>
            <a:pPr indent="90488">
              <a:defRPr/>
            </a:pPr>
            <a:r>
              <a:rPr lang="ru-RU" sz="2400" b="1" dirty="0">
                <a:solidFill>
                  <a:srgbClr val="008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 добавить его к сумме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82588" y="801688"/>
            <a:ext cx="8462962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1950" indent="-361950" eaLnBrk="1" hangingPunct="1">
              <a:defRPr/>
            </a:pPr>
            <a:r>
              <a:rPr lang="ru-RU" sz="2400" i="1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Задача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. В файле записано в столбик неизвестное количество чисел. Найти их сумму.</a:t>
            </a:r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6" name="Rectangle 35"/>
          <p:cNvSpPr>
            <a:spLocks noChangeArrowheads="1"/>
          </p:cNvSpPr>
          <p:nvPr/>
        </p:nvSpPr>
        <p:spPr bwMode="auto">
          <a:xfrm>
            <a:off x="471488" y="3284538"/>
            <a:ext cx="7469187" cy="2678112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Fin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/>
                <a:ea typeface="Times New Roman"/>
              </a:rPr>
              <a:t>open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( </a:t>
            </a:r>
            <a:r>
              <a:rPr lang="en-US" sz="2400" b="1" dirty="0">
                <a:solidFill>
                  <a:srgbClr val="C00000"/>
                </a:solidFill>
                <a:latin typeface="Courier New"/>
                <a:ea typeface="Times New Roman"/>
              </a:rPr>
              <a:t>"input.txt" </a:t>
            </a:r>
            <a:r>
              <a:rPr lang="en-US" sz="2400" b="1" dirty="0">
                <a:latin typeface="Courier New"/>
                <a:ea typeface="Times New Roman"/>
              </a:rPr>
              <a:t>)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ru-RU" sz="2400" b="1" dirty="0" err="1">
                <a:latin typeface="Courier New"/>
                <a:ea typeface="Times New Roman"/>
              </a:rPr>
              <a:t>sum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>
                <a:latin typeface="Courier New"/>
                <a:ea typeface="Times New Roman"/>
              </a:rPr>
              <a:t>=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>
                <a:solidFill>
                  <a:srgbClr val="00B0F0"/>
                </a:solidFill>
                <a:latin typeface="Courier New"/>
                <a:ea typeface="Times New Roman"/>
              </a:rPr>
              <a:t>0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ru-RU" sz="2400" b="1" dirty="0" err="1">
                <a:solidFill>
                  <a:srgbClr val="0000FF"/>
                </a:solidFill>
                <a:latin typeface="Courier New"/>
                <a:ea typeface="Times New Roman"/>
              </a:rPr>
              <a:t>while</a:t>
            </a:r>
            <a:r>
              <a:rPr lang="ru-RU" sz="2400" b="1" dirty="0">
                <a:latin typeface="Courier New"/>
                <a:ea typeface="Times New Roman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Courier New"/>
                <a:ea typeface="Times New Roman"/>
              </a:rPr>
              <a:t>True</a:t>
            </a:r>
            <a:r>
              <a:rPr lang="ru-RU" sz="2400" b="1" dirty="0">
                <a:latin typeface="Courier New"/>
                <a:ea typeface="Times New Roman"/>
              </a:rPr>
              <a:t>:</a:t>
            </a: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ru-RU" sz="2400" b="1" dirty="0">
                <a:latin typeface="Courier New"/>
                <a:ea typeface="Times New Roman"/>
              </a:rPr>
              <a:t>  </a:t>
            </a:r>
            <a:r>
              <a:rPr lang="ru-RU" sz="2400" b="1" dirty="0" err="1">
                <a:latin typeface="Courier New"/>
                <a:ea typeface="Times New Roman"/>
              </a:rPr>
              <a:t>s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>
                <a:latin typeface="Courier New"/>
                <a:ea typeface="Times New Roman"/>
              </a:rPr>
              <a:t>=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 err="1">
                <a:latin typeface="Courier New"/>
                <a:ea typeface="Times New Roman"/>
              </a:rPr>
              <a:t>Fin.</a:t>
            </a:r>
            <a:r>
              <a:rPr lang="ru-RU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readline</a:t>
            </a:r>
            <a:r>
              <a:rPr lang="ru-RU" sz="2400" b="1" dirty="0">
                <a:latin typeface="Courier New"/>
                <a:ea typeface="Times New Roman"/>
              </a:rPr>
              <a:t>()</a:t>
            </a: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ru-RU" sz="2400" b="1" dirty="0">
                <a:latin typeface="Courier New"/>
                <a:ea typeface="Times New Roman"/>
              </a:rPr>
              <a:t>  </a:t>
            </a:r>
            <a:r>
              <a:rPr lang="en-US" sz="2400" b="1" dirty="0">
                <a:solidFill>
                  <a:srgbClr val="0000FF"/>
                </a:solidFill>
                <a:latin typeface="Courier New"/>
                <a:ea typeface="Times New Roman"/>
              </a:rPr>
              <a:t>if not </a:t>
            </a:r>
            <a:r>
              <a:rPr lang="en-US" sz="2400" b="1" dirty="0">
                <a:latin typeface="Courier New"/>
                <a:ea typeface="Times New Roman"/>
              </a:rPr>
              <a:t>s:</a:t>
            </a:r>
            <a:r>
              <a:rPr lang="en-US" sz="2400" b="1" dirty="0">
                <a:solidFill>
                  <a:srgbClr val="0000FF"/>
                </a:solidFill>
                <a:latin typeface="Courier New"/>
                <a:ea typeface="Times New Roman"/>
              </a:rPr>
              <a:t> break</a:t>
            </a:r>
            <a:endParaRPr lang="ru-RU" sz="2400" b="1" dirty="0">
              <a:solidFill>
                <a:srgbClr val="0000FF"/>
              </a:solidFill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  sum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+=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int</a:t>
            </a:r>
            <a:r>
              <a:rPr lang="en-US" sz="2400" b="1" dirty="0">
                <a:latin typeface="Courier New"/>
                <a:ea typeface="Times New Roman"/>
              </a:rPr>
              <a:t>(s)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Fin</a:t>
            </a:r>
            <a:r>
              <a:rPr lang="ru-RU" sz="2400" b="1" dirty="0">
                <a:latin typeface="Courier New"/>
                <a:ea typeface="Times New Roman"/>
              </a:rPr>
              <a:t>.</a:t>
            </a:r>
            <a:r>
              <a:rPr lang="en-US" sz="2400" b="1" dirty="0">
                <a:solidFill>
                  <a:srgbClr val="0070C0"/>
                </a:solidFill>
                <a:latin typeface="Courier New"/>
                <a:ea typeface="Times New Roman"/>
              </a:rPr>
              <a:t>close</a:t>
            </a:r>
            <a:r>
              <a:rPr lang="ru-RU" sz="2400" b="1" dirty="0">
                <a:latin typeface="Courier New"/>
                <a:ea typeface="Times New Roman"/>
              </a:rPr>
              <a:t>()</a:t>
            </a:r>
          </a:p>
        </p:txBody>
      </p:sp>
      <p:sp>
        <p:nvSpPr>
          <p:cNvPr id="10" name="Скругленная прямоугольная выноска 9"/>
          <p:cNvSpPr/>
          <p:nvPr/>
        </p:nvSpPr>
        <p:spPr bwMode="auto">
          <a:xfrm>
            <a:off x="4643438" y="3948113"/>
            <a:ext cx="3763962" cy="769937"/>
          </a:xfrm>
          <a:prstGeom prst="wedgeRoundRectCallout">
            <a:avLst>
              <a:gd name="adj1" fmla="val -66650"/>
              <a:gd name="adj2" fmla="val 39314"/>
              <a:gd name="adj3" fmla="val 16667"/>
            </a:avLst>
          </a:prstGeom>
          <a:solidFill>
            <a:srgbClr val="E6E6FF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ru-RU" sz="2400" dirty="0">
                <a:latin typeface="Arial" panose="020B0604020202020204" pitchFamily="34" charset="0"/>
              </a:rPr>
              <a:t>если конец файла, вернёт пустую строку</a:t>
            </a:r>
            <a:endParaRPr lang="ru-RU" sz="2400" i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build="p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Чтение неизвестного количества данных</a:t>
            </a:r>
          </a:p>
        </p:txBody>
      </p:sp>
      <p:sp>
        <p:nvSpPr>
          <p:cNvPr id="151555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306CEAF-2D4E-4237-A521-F88369995E89}" type="slidenum">
              <a:rPr lang="ru-RU" altLang="ru-RU" smtClean="0"/>
              <a:pPr/>
              <a:t>8</a:t>
            </a:fld>
            <a:endParaRPr lang="ru-RU" altLang="ru-RU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382588" y="801688"/>
            <a:ext cx="8462962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1950" indent="-361950" eaLnBrk="1" hangingPunct="1">
              <a:defRPr/>
            </a:pPr>
            <a:r>
              <a:rPr lang="ru-RU" sz="2400" i="1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Задача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. В файле записано в столбик неизвестное количество чисел. Найти их сумму.</a:t>
            </a:r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6" name="Rectangle 35"/>
          <p:cNvSpPr>
            <a:spLocks noChangeArrowheads="1"/>
          </p:cNvSpPr>
          <p:nvPr/>
        </p:nvSpPr>
        <p:spPr bwMode="auto">
          <a:xfrm>
            <a:off x="471488" y="1789113"/>
            <a:ext cx="7469187" cy="2308225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ru-RU" sz="2400" b="1" dirty="0" err="1">
                <a:latin typeface="Courier New"/>
                <a:ea typeface="Times New Roman"/>
              </a:rPr>
              <a:t>sum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>
                <a:latin typeface="Courier New"/>
                <a:ea typeface="Times New Roman"/>
              </a:rPr>
              <a:t>=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>
                <a:solidFill>
                  <a:srgbClr val="00B0F0"/>
                </a:solidFill>
                <a:latin typeface="Courier New"/>
                <a:ea typeface="Times New Roman"/>
              </a:rPr>
              <a:t>0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Fin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/>
                <a:ea typeface="Times New Roman"/>
              </a:rPr>
              <a:t>open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( </a:t>
            </a:r>
            <a:r>
              <a:rPr lang="en-US" sz="2400" b="1" dirty="0">
                <a:solidFill>
                  <a:srgbClr val="C00000"/>
                </a:solidFill>
                <a:latin typeface="Courier New"/>
                <a:ea typeface="Times New Roman"/>
              </a:rPr>
              <a:t>"input.txt" </a:t>
            </a:r>
            <a:r>
              <a:rPr lang="en-US" sz="2400" b="1" dirty="0">
                <a:latin typeface="Courier New"/>
                <a:ea typeface="Times New Roman"/>
              </a:rPr>
              <a:t>)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 err="1">
                <a:latin typeface="Courier New"/>
                <a:ea typeface="Times New Roman"/>
              </a:rPr>
              <a:t>lst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 err="1">
                <a:latin typeface="Courier New"/>
                <a:ea typeface="Times New Roman"/>
              </a:rPr>
              <a:t>Fin.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readlines</a:t>
            </a:r>
            <a:r>
              <a:rPr lang="en-US" sz="2400" b="1" dirty="0">
                <a:latin typeface="Courier New"/>
                <a:ea typeface="Times New Roman"/>
              </a:rPr>
              <a:t>()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CC"/>
                </a:solidFill>
                <a:latin typeface="Courier New"/>
                <a:ea typeface="Times New Roman"/>
              </a:rPr>
              <a:t>for</a:t>
            </a:r>
            <a:r>
              <a:rPr lang="en-US" sz="2400" b="1" dirty="0">
                <a:latin typeface="Courier New"/>
                <a:ea typeface="Times New Roman"/>
              </a:rPr>
              <a:t> s </a:t>
            </a:r>
            <a:r>
              <a:rPr lang="en-US" sz="2400" b="1" dirty="0">
                <a:solidFill>
                  <a:srgbClr val="0000CC"/>
                </a:solidFill>
                <a:latin typeface="Courier New"/>
                <a:ea typeface="Times New Roman"/>
              </a:rPr>
              <a:t>in</a:t>
            </a:r>
            <a:r>
              <a:rPr lang="en-US" sz="2400" b="1" dirty="0">
                <a:latin typeface="Courier New"/>
                <a:ea typeface="Times New Roman"/>
              </a:rPr>
              <a:t> </a:t>
            </a:r>
            <a:r>
              <a:rPr lang="en-US" sz="2400" b="1" dirty="0" err="1">
                <a:latin typeface="Courier New"/>
                <a:ea typeface="Times New Roman"/>
              </a:rPr>
              <a:t>lst</a:t>
            </a:r>
            <a:r>
              <a:rPr lang="en-US" sz="2400" b="1" dirty="0">
                <a:latin typeface="Courier New"/>
                <a:ea typeface="Times New Roman"/>
              </a:rPr>
              <a:t>: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 </a:t>
            </a:r>
            <a:r>
              <a:rPr lang="ru-RU" sz="2400" b="1" dirty="0">
                <a:latin typeface="Courier New"/>
                <a:ea typeface="Times New Roman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sum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+=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int</a:t>
            </a:r>
            <a:r>
              <a:rPr lang="en-US" sz="2400" b="1" dirty="0">
                <a:latin typeface="Courier New"/>
                <a:ea typeface="Times New Roman"/>
              </a:rPr>
              <a:t>(s)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Fin</a:t>
            </a:r>
            <a:r>
              <a:rPr lang="ru-RU" sz="2400" b="1" dirty="0">
                <a:latin typeface="Courier New"/>
                <a:ea typeface="Times New Roman"/>
              </a:rPr>
              <a:t>.</a:t>
            </a:r>
            <a:r>
              <a:rPr lang="en-US" sz="2400" b="1" dirty="0">
                <a:solidFill>
                  <a:srgbClr val="0070C0"/>
                </a:solidFill>
                <a:latin typeface="Courier New"/>
                <a:ea typeface="Times New Roman"/>
              </a:rPr>
              <a:t>close</a:t>
            </a:r>
            <a:r>
              <a:rPr lang="ru-RU" sz="2400" b="1" dirty="0">
                <a:latin typeface="Courier New"/>
                <a:ea typeface="Times New Roman"/>
              </a:rPr>
              <a:t>()</a:t>
            </a:r>
          </a:p>
        </p:txBody>
      </p:sp>
      <p:sp>
        <p:nvSpPr>
          <p:cNvPr id="8" name="Скругленная прямоугольная выноска 7"/>
          <p:cNvSpPr/>
          <p:nvPr/>
        </p:nvSpPr>
        <p:spPr bwMode="auto">
          <a:xfrm>
            <a:off x="4159250" y="3065463"/>
            <a:ext cx="3763963" cy="769937"/>
          </a:xfrm>
          <a:prstGeom prst="wedgeRoundRectCallout">
            <a:avLst>
              <a:gd name="adj1" fmla="val -72366"/>
              <a:gd name="adj2" fmla="val -65477"/>
              <a:gd name="adj3" fmla="val 16667"/>
            </a:avLst>
          </a:prstGeom>
          <a:solidFill>
            <a:srgbClr val="E6E6FF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ru-RU" sz="2400" dirty="0">
                <a:latin typeface="Arial" panose="020B0604020202020204" pitchFamily="34" charset="0"/>
              </a:rPr>
              <a:t>прочитать все строки в список строк</a:t>
            </a:r>
            <a:endParaRPr lang="ru-RU" sz="2400" i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Заголовок 1"/>
          <p:cNvSpPr>
            <a:spLocks noGrp="1"/>
          </p:cNvSpPr>
          <p:nvPr>
            <p:ph type="title"/>
          </p:nvPr>
        </p:nvSpPr>
        <p:spPr>
          <a:xfrm>
            <a:off x="311150" y="301625"/>
            <a:ext cx="8375650" cy="471488"/>
          </a:xfrm>
        </p:spPr>
        <p:txBody>
          <a:bodyPr/>
          <a:lstStyle/>
          <a:p>
            <a:r>
              <a:rPr lang="ru-RU" altLang="ru-RU" smtClean="0"/>
              <a:t>Чтение неизвестного количества данных</a:t>
            </a:r>
          </a:p>
        </p:txBody>
      </p:sp>
      <p:sp>
        <p:nvSpPr>
          <p:cNvPr id="152579" name="Номер слайда 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75FDA71-89F9-4244-9DBC-F88604B749FC}" type="slidenum">
              <a:rPr lang="ru-RU" altLang="ru-RU" smtClean="0"/>
              <a:pPr/>
              <a:t>9</a:t>
            </a:fld>
            <a:endParaRPr lang="ru-RU" altLang="ru-RU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382588" y="801688"/>
            <a:ext cx="8462962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1950" indent="-361950" eaLnBrk="1" hangingPunct="1">
              <a:defRPr/>
            </a:pPr>
            <a:r>
              <a:rPr lang="ru-RU" sz="2400" i="1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Задача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. В файле записано в столбик неизвестное количество чисел. Найти их сумму.</a:t>
            </a:r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6" name="Rectangle 35"/>
          <p:cNvSpPr>
            <a:spLocks noChangeArrowheads="1"/>
          </p:cNvSpPr>
          <p:nvPr/>
        </p:nvSpPr>
        <p:spPr bwMode="auto">
          <a:xfrm>
            <a:off x="471488" y="1789113"/>
            <a:ext cx="7469187" cy="1570037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ru-RU" sz="2400" b="1" dirty="0" err="1">
                <a:latin typeface="Courier New"/>
                <a:ea typeface="Times New Roman"/>
              </a:rPr>
              <a:t>sum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>
                <a:latin typeface="Courier New"/>
                <a:ea typeface="Times New Roman"/>
              </a:rPr>
              <a:t>=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>
                <a:solidFill>
                  <a:srgbClr val="00B0F0"/>
                </a:solidFill>
                <a:latin typeface="Courier New"/>
                <a:ea typeface="Times New Roman"/>
              </a:rPr>
              <a:t>0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CC"/>
                </a:solidFill>
                <a:latin typeface="Courier New"/>
                <a:ea typeface="Times New Roman"/>
              </a:rPr>
              <a:t>with</a:t>
            </a:r>
            <a:r>
              <a:rPr lang="en-US" sz="2400" b="1" dirty="0">
                <a:latin typeface="Courier New"/>
                <a:ea typeface="Times New Roman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/>
                <a:ea typeface="Times New Roman"/>
              </a:rPr>
              <a:t>open</a:t>
            </a:r>
            <a:r>
              <a:rPr lang="en-US" sz="2400" b="1" dirty="0">
                <a:latin typeface="Calibri"/>
                <a:ea typeface="Times New Roman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( </a:t>
            </a:r>
            <a:r>
              <a:rPr lang="en-US" sz="2400" b="1" dirty="0">
                <a:solidFill>
                  <a:srgbClr val="C00000"/>
                </a:solidFill>
                <a:latin typeface="Courier New"/>
                <a:ea typeface="Times New Roman"/>
              </a:rPr>
              <a:t>"input.txt"</a:t>
            </a:r>
            <a:r>
              <a:rPr lang="en-US" sz="2400" b="1" dirty="0">
                <a:latin typeface="Courier New"/>
                <a:ea typeface="Times New Roman"/>
              </a:rPr>
              <a:t> ) </a:t>
            </a:r>
            <a:r>
              <a:rPr lang="en-US" sz="2400" b="1" dirty="0">
                <a:solidFill>
                  <a:srgbClr val="0000CC"/>
                </a:solidFill>
                <a:latin typeface="Courier New"/>
                <a:ea typeface="Times New Roman"/>
              </a:rPr>
              <a:t>as</a:t>
            </a:r>
            <a:r>
              <a:rPr lang="en-US" sz="2400" b="1" dirty="0">
                <a:latin typeface="Courier New"/>
                <a:ea typeface="Times New Roman"/>
              </a:rPr>
              <a:t> Fin:	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 </a:t>
            </a:r>
            <a:r>
              <a:rPr lang="en-US" sz="2400" b="1" dirty="0">
                <a:solidFill>
                  <a:srgbClr val="0000CC"/>
                </a:solidFill>
                <a:latin typeface="Courier New"/>
                <a:ea typeface="Times New Roman"/>
              </a:rPr>
              <a:t> for </a:t>
            </a:r>
            <a:r>
              <a:rPr lang="en-US" sz="2400" b="1" dirty="0">
                <a:latin typeface="Courier New"/>
                <a:ea typeface="Times New Roman"/>
              </a:rPr>
              <a:t>s </a:t>
            </a:r>
            <a:r>
              <a:rPr lang="en-US" sz="2400" b="1" dirty="0">
                <a:solidFill>
                  <a:srgbClr val="0000CC"/>
                </a:solidFill>
                <a:latin typeface="Courier New"/>
                <a:ea typeface="Times New Roman"/>
              </a:rPr>
              <a:t>in</a:t>
            </a:r>
            <a:r>
              <a:rPr lang="en-US" sz="2400" b="1" dirty="0">
                <a:latin typeface="Courier New"/>
                <a:ea typeface="Times New Roman"/>
              </a:rPr>
              <a:t> Fin: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ru-RU" sz="2400" b="1" dirty="0">
                <a:latin typeface="Courier New"/>
                <a:ea typeface="Times New Roman"/>
              </a:rPr>
              <a:t>    </a:t>
            </a:r>
            <a:r>
              <a:rPr lang="en-US" sz="2400" b="1" dirty="0">
                <a:latin typeface="Courier New"/>
                <a:ea typeface="Times New Roman"/>
              </a:rPr>
              <a:t>sum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+=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int</a:t>
            </a:r>
            <a:r>
              <a:rPr lang="en-US" sz="2400" b="1" dirty="0">
                <a:latin typeface="Courier New"/>
                <a:ea typeface="Times New Roman"/>
              </a:rPr>
              <a:t>(s)</a:t>
            </a:r>
            <a:endParaRPr lang="ru-RU" sz="2400" b="1" dirty="0">
              <a:latin typeface="Courier New"/>
              <a:ea typeface="Times New Roman"/>
            </a:endParaRPr>
          </a:p>
        </p:txBody>
      </p:sp>
      <p:grpSp>
        <p:nvGrpSpPr>
          <p:cNvPr id="2" name="Group 71"/>
          <p:cNvGrpSpPr>
            <a:grpSpLocks/>
          </p:cNvGrpSpPr>
          <p:nvPr/>
        </p:nvGrpSpPr>
        <p:grpSpPr bwMode="auto">
          <a:xfrm>
            <a:off x="1547813" y="5389563"/>
            <a:ext cx="5467350" cy="663575"/>
            <a:chOff x="2325" y="3072"/>
            <a:chExt cx="3444" cy="418"/>
          </a:xfrm>
        </p:grpSpPr>
        <p:sp>
          <p:nvSpPr>
            <p:cNvPr id="9" name="Text Box 69"/>
            <p:cNvSpPr txBox="1">
              <a:spLocks noChangeArrowheads="1"/>
            </p:cNvSpPr>
            <p:nvPr/>
          </p:nvSpPr>
          <p:spPr bwMode="auto">
            <a:xfrm>
              <a:off x="2633" y="3122"/>
              <a:ext cx="3136" cy="330"/>
            </a:xfrm>
            <a:prstGeom prst="rect">
              <a:avLst/>
            </a:prstGeom>
            <a:solidFill>
              <a:srgbClr val="D1D1FF"/>
            </a:solidFill>
            <a:ln w="12700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ru-RU" sz="2800" dirty="0">
                  <a:solidFill>
                    <a:srgbClr val="000000"/>
                  </a:solidFill>
                  <a:latin typeface="Arial" panose="020B0604020202020204" pitchFamily="34" charset="0"/>
                  <a:cs typeface="Courier New" pitchFamily="49" charset="0"/>
                </a:rPr>
                <a:t>  Не нужно закрывать файл!</a:t>
              </a:r>
              <a:endParaRPr lang="ru-RU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2586" name="Oval 70"/>
            <p:cNvSpPr>
              <a:spLocks noChangeArrowheads="1"/>
            </p:cNvSpPr>
            <p:nvPr/>
          </p:nvSpPr>
          <p:spPr bwMode="auto">
            <a:xfrm>
              <a:off x="2325" y="3072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en-US" altLang="ru-RU" sz="4400">
                  <a:solidFill>
                    <a:schemeClr val="bg1"/>
                  </a:solidFill>
                  <a:latin typeface="Arial Black" pitchFamily="34" charset="0"/>
                </a:rPr>
                <a:t>!</a:t>
              </a:r>
              <a:endParaRPr lang="ru-RU" altLang="ru-RU" sz="44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384175" y="3387725"/>
            <a:ext cx="1404938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400" b="1" kern="0" dirty="0">
                <a:solidFill>
                  <a:srgbClr val="333399"/>
                </a:solidFill>
                <a:latin typeface="Arial"/>
                <a:ea typeface="+mj-ea"/>
                <a:cs typeface="+mj-cs"/>
              </a:rPr>
              <a:t>или так</a:t>
            </a:r>
            <a:r>
              <a:rPr lang="ru-RU" sz="2400" kern="0" dirty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:</a:t>
            </a:r>
            <a:endParaRPr lang="ru-RU" sz="1400" dirty="0">
              <a:latin typeface="Arial" panose="020B0604020202020204" pitchFamily="34" charset="0"/>
            </a:endParaRPr>
          </a:p>
        </p:txBody>
      </p:sp>
      <p:sp>
        <p:nvSpPr>
          <p:cNvPr id="15" name="Rectangle 35"/>
          <p:cNvSpPr>
            <a:spLocks noChangeArrowheads="1"/>
          </p:cNvSpPr>
          <p:nvPr/>
        </p:nvSpPr>
        <p:spPr bwMode="auto">
          <a:xfrm>
            <a:off x="471488" y="3894138"/>
            <a:ext cx="7469187" cy="1200150"/>
          </a:xfrm>
          <a:prstGeom prst="rect">
            <a:avLst/>
          </a:prstGeom>
          <a:solidFill>
            <a:srgbClr val="FFFF99"/>
          </a:solidFill>
          <a:ln w="12700" cap="flat" cmpd="sng">
            <a:noFill/>
            <a:prstDash val="solid"/>
            <a:miter lim="800000"/>
            <a:headEnd type="none" w="med" len="med"/>
            <a:tailEnd type="non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ru-RU" sz="2400" b="1" dirty="0" err="1">
                <a:latin typeface="Courier New"/>
                <a:ea typeface="Times New Roman"/>
              </a:rPr>
              <a:t>sum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>
                <a:latin typeface="Courier New"/>
                <a:ea typeface="Times New Roman"/>
              </a:rPr>
              <a:t>=</a:t>
            </a:r>
            <a:r>
              <a:rPr lang="ru-RU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ru-RU" sz="2400" b="1" dirty="0">
                <a:solidFill>
                  <a:srgbClr val="00B0F0"/>
                </a:solidFill>
                <a:latin typeface="Courier New"/>
                <a:ea typeface="Times New Roman"/>
              </a:rPr>
              <a:t>0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00CC"/>
                </a:solidFill>
                <a:latin typeface="Courier New"/>
                <a:ea typeface="Times New Roman"/>
              </a:rPr>
              <a:t>for </a:t>
            </a:r>
            <a:r>
              <a:rPr lang="en-US" sz="2400" b="1" dirty="0">
                <a:latin typeface="Courier New"/>
                <a:ea typeface="Times New Roman"/>
              </a:rPr>
              <a:t>s</a:t>
            </a:r>
            <a:r>
              <a:rPr lang="en-US" sz="2400" b="1" dirty="0">
                <a:solidFill>
                  <a:srgbClr val="0000CC"/>
                </a:solidFill>
                <a:latin typeface="Courier New"/>
                <a:ea typeface="Times New Roman"/>
              </a:rPr>
              <a:t> in</a:t>
            </a:r>
            <a:r>
              <a:rPr lang="ru-RU" sz="2400" b="1" dirty="0">
                <a:solidFill>
                  <a:srgbClr val="0000CC"/>
                </a:solidFill>
                <a:latin typeface="Courier New"/>
                <a:ea typeface="Times New Roman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Courier New"/>
                <a:ea typeface="Times New Roman"/>
              </a:rPr>
              <a:t>open</a:t>
            </a:r>
            <a:r>
              <a:rPr lang="en-US" sz="2400" b="1" dirty="0">
                <a:latin typeface="Calibri"/>
                <a:ea typeface="Times New Roman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( </a:t>
            </a:r>
            <a:r>
              <a:rPr lang="en-US" sz="2400" b="1" dirty="0">
                <a:solidFill>
                  <a:srgbClr val="C00000"/>
                </a:solidFill>
                <a:latin typeface="Courier New"/>
                <a:ea typeface="Times New Roman"/>
              </a:rPr>
              <a:t>"input.txt"</a:t>
            </a:r>
            <a:r>
              <a:rPr lang="en-US" sz="2400" b="1" dirty="0">
                <a:latin typeface="Courier New"/>
                <a:ea typeface="Times New Roman"/>
              </a:rPr>
              <a:t> ):	</a:t>
            </a:r>
            <a:endParaRPr lang="ru-RU" sz="2400" b="1" dirty="0">
              <a:latin typeface="Courier New"/>
              <a:ea typeface="Times New Roman"/>
            </a:endParaRPr>
          </a:p>
          <a:p>
            <a:pPr marL="179388" indent="-93663" algn="just" eaLnBrk="1" hangingPunct="1">
              <a:spcAft>
                <a:spcPts val="0"/>
              </a:spcAft>
              <a:defRPr/>
            </a:pPr>
            <a:r>
              <a:rPr lang="en-US" sz="2400" b="1" dirty="0">
                <a:latin typeface="Courier New"/>
                <a:ea typeface="Times New Roman"/>
              </a:rPr>
              <a:t>  sum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>
                <a:latin typeface="Courier New"/>
                <a:ea typeface="Times New Roman"/>
              </a:rPr>
              <a:t>+=</a:t>
            </a:r>
            <a:r>
              <a:rPr lang="en-US" sz="2400" b="1" dirty="0">
                <a:latin typeface="Calibri"/>
                <a:ea typeface="Times New Roman"/>
                <a:cs typeface="Calibri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/>
                <a:ea typeface="Times New Roman"/>
              </a:rPr>
              <a:t>int</a:t>
            </a:r>
            <a:r>
              <a:rPr lang="en-US" sz="2400" b="1" dirty="0">
                <a:latin typeface="Courier New"/>
                <a:ea typeface="Times New Roman"/>
              </a:rPr>
              <a:t>(s)</a:t>
            </a:r>
            <a:endParaRPr lang="ru-RU" sz="2400" b="1" dirty="0">
              <a:latin typeface="Courier New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  <p:bldP spid="14" grpId="0"/>
      <p:bldP spid="15" grpId="0" build="p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d4635f8a6343acb696c629140156685765d4a5d"/>
</p:tagLst>
</file>

<file path=ppt/theme/theme1.xml><?xml version="1.0" encoding="utf-8"?>
<a:theme xmlns:a="http://schemas.openxmlformats.org/drawingml/2006/main" name="Оформление по умолчанию">
  <a:themeElements>
    <a:clrScheme name="Другая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3333FF"/>
      </a:hlink>
      <a:folHlink>
        <a:srgbClr val="CC0099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333FF"/>
        </a:hlink>
        <a:folHlink>
          <a:srgbClr val="CC00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47248</TotalTime>
  <Words>1314</Words>
  <Application>Microsoft Office PowerPoint</Application>
  <PresentationFormat>Экран (4:3)</PresentationFormat>
  <Paragraphs>236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Оформление по умолчанию</vt:lpstr>
      <vt:lpstr>Программирование на языке Python</vt:lpstr>
      <vt:lpstr>Как работать с файлами?</vt:lpstr>
      <vt:lpstr>Принцип сэндвича</vt:lpstr>
      <vt:lpstr>Принцип сэндвича</vt:lpstr>
      <vt:lpstr>Ввод данных</vt:lpstr>
      <vt:lpstr>Вывод данных в файл</vt:lpstr>
      <vt:lpstr>Чтение неизвестного количества данных</vt:lpstr>
      <vt:lpstr>Чтение неизвестного количества данных</vt:lpstr>
      <vt:lpstr>Чтение неизвестного количества данных</vt:lpstr>
      <vt:lpstr>Задачи</vt:lpstr>
      <vt:lpstr>Обработка массивов</vt:lpstr>
      <vt:lpstr>Обработка массивов</vt:lpstr>
      <vt:lpstr>Обработка массивов</vt:lpstr>
      <vt:lpstr>Задачи</vt:lpstr>
      <vt:lpstr>Обработка строк</vt:lpstr>
      <vt:lpstr>Чтение данных из файла</vt:lpstr>
      <vt:lpstr>Обработка строк</vt:lpstr>
      <vt:lpstr>Обработка строк</vt:lpstr>
      <vt:lpstr>Задачи</vt:lpstr>
      <vt:lpstr>Задачи</vt:lpstr>
      <vt:lpstr>Конец фильма</vt:lpstr>
      <vt:lpstr>Источники иллюстраций</vt:lpstr>
    </vt:vector>
  </TitlesOfParts>
  <Company>163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Программное обеспечение (ПО)</dc:title>
  <dc:creator>kp</dc:creator>
  <cp:lastModifiedBy>Пользователь Windows</cp:lastModifiedBy>
  <cp:revision>1797</cp:revision>
  <dcterms:created xsi:type="dcterms:W3CDTF">2007-01-31T19:13:48Z</dcterms:created>
  <dcterms:modified xsi:type="dcterms:W3CDTF">2025-04-07T07:17:55Z</dcterms:modified>
</cp:coreProperties>
</file>